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9"/>
  </p:notesMasterIdLst>
  <p:sldIdLst>
    <p:sldId id="278" r:id="rId2"/>
    <p:sldId id="287" r:id="rId3"/>
    <p:sldId id="275" r:id="rId4"/>
    <p:sldId id="279" r:id="rId5"/>
    <p:sldId id="280" r:id="rId6"/>
    <p:sldId id="281" r:id="rId7"/>
    <p:sldId id="282" r:id="rId8"/>
    <p:sldId id="346" r:id="rId9"/>
    <p:sldId id="283" r:id="rId10"/>
    <p:sldId id="347" r:id="rId11"/>
    <p:sldId id="348" r:id="rId12"/>
    <p:sldId id="286" r:id="rId13"/>
    <p:sldId id="349" r:id="rId14"/>
    <p:sldId id="289" r:id="rId15"/>
    <p:sldId id="290" r:id="rId16"/>
    <p:sldId id="291" r:id="rId17"/>
    <p:sldId id="350" r:id="rId18"/>
    <p:sldId id="292" r:id="rId19"/>
    <p:sldId id="293" r:id="rId20"/>
    <p:sldId id="294" r:id="rId21"/>
    <p:sldId id="295" r:id="rId22"/>
    <p:sldId id="296" r:id="rId23"/>
    <p:sldId id="297" r:id="rId24"/>
    <p:sldId id="298" r:id="rId25"/>
    <p:sldId id="299" r:id="rId26"/>
    <p:sldId id="300" r:id="rId27"/>
    <p:sldId id="301" r:id="rId28"/>
    <p:sldId id="351" r:id="rId29"/>
    <p:sldId id="302" r:id="rId30"/>
    <p:sldId id="303" r:id="rId31"/>
    <p:sldId id="304" r:id="rId32"/>
    <p:sldId id="305" r:id="rId33"/>
    <p:sldId id="307" r:id="rId34"/>
    <p:sldId id="308" r:id="rId35"/>
    <p:sldId id="309" r:id="rId36"/>
    <p:sldId id="310" r:id="rId37"/>
    <p:sldId id="352" r:id="rId38"/>
    <p:sldId id="353" r:id="rId39"/>
    <p:sldId id="354" r:id="rId40"/>
    <p:sldId id="355" r:id="rId41"/>
    <p:sldId id="356" r:id="rId42"/>
    <p:sldId id="311" r:id="rId43"/>
    <p:sldId id="312" r:id="rId44"/>
    <p:sldId id="313" r:id="rId45"/>
    <p:sldId id="314" r:id="rId46"/>
    <p:sldId id="315" r:id="rId47"/>
    <p:sldId id="316" r:id="rId48"/>
    <p:sldId id="317" r:id="rId49"/>
    <p:sldId id="318" r:id="rId50"/>
    <p:sldId id="357" r:id="rId51"/>
    <p:sldId id="319" r:id="rId52"/>
    <p:sldId id="320" r:id="rId53"/>
    <p:sldId id="321" r:id="rId54"/>
    <p:sldId id="322" r:id="rId55"/>
    <p:sldId id="323" r:id="rId56"/>
    <p:sldId id="324" r:id="rId57"/>
    <p:sldId id="325" r:id="rId58"/>
    <p:sldId id="326" r:id="rId59"/>
    <p:sldId id="327" r:id="rId60"/>
    <p:sldId id="328" r:id="rId61"/>
    <p:sldId id="329" r:id="rId62"/>
    <p:sldId id="331" r:id="rId63"/>
    <p:sldId id="332" r:id="rId64"/>
    <p:sldId id="333" r:id="rId65"/>
    <p:sldId id="334" r:id="rId66"/>
    <p:sldId id="335" r:id="rId67"/>
    <p:sldId id="336" r:id="rId68"/>
    <p:sldId id="337" r:id="rId69"/>
    <p:sldId id="338" r:id="rId70"/>
    <p:sldId id="339" r:id="rId71"/>
    <p:sldId id="340" r:id="rId72"/>
    <p:sldId id="341" r:id="rId73"/>
    <p:sldId id="342" r:id="rId74"/>
    <p:sldId id="344" r:id="rId75"/>
    <p:sldId id="343" r:id="rId76"/>
    <p:sldId id="345" r:id="rId77"/>
    <p:sldId id="274" r:id="rId7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9" autoAdjust="0"/>
    <p:restoredTop sz="94660" autoAdjust="0"/>
  </p:normalViewPr>
  <p:slideViewPr>
    <p:cSldViewPr snapToGrid="0">
      <p:cViewPr varScale="1">
        <p:scale>
          <a:sx n="77" d="100"/>
          <a:sy n="77" d="100"/>
        </p:scale>
        <p:origin x="1976"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D6974-4AC7-4BF2-A1F4-8BA5D68341F8}" type="datetimeFigureOut">
              <a:rPr lang="en-US" smtClean="0"/>
              <a:t>10/5/23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4A49E-A63C-4AC3-8ED1-99FF9845DCE3}" type="slidenum">
              <a:rPr lang="en-US" smtClean="0"/>
              <a:t>‹#›</a:t>
            </a:fld>
            <a:endParaRPr lang="en-US"/>
          </a:p>
        </p:txBody>
      </p:sp>
    </p:spTree>
    <p:extLst>
      <p:ext uri="{BB962C8B-B14F-4D97-AF65-F5344CB8AC3E}">
        <p14:creationId xmlns:p14="http://schemas.microsoft.com/office/powerpoint/2010/main" val="40297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381670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20535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1317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2CF5-A865-4636-A8B5-994E7F0E81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44E6BF-AB09-4656-A0F6-615F17590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DB81A-6B35-41EF-8B85-00F9BD4A258D}"/>
              </a:ext>
            </a:extLst>
          </p:cNvPr>
          <p:cNvSpPr>
            <a:spLocks noGrp="1"/>
          </p:cNvSpPr>
          <p:nvPr>
            <p:ph type="dt" sz="half" idx="10"/>
          </p:nvPr>
        </p:nvSpPr>
        <p:spPr/>
        <p:txBody>
          <a:bodyPr/>
          <a:lstStyle/>
          <a:p>
            <a:fld id="{7DA9783D-64E5-4277-B36B-528E7F19F5BF}" type="datetime1">
              <a:rPr lang="en-US" smtClean="0"/>
              <a:t>10/5/23</a:t>
            </a:fld>
            <a:endParaRPr lang="en-US"/>
          </a:p>
        </p:txBody>
      </p:sp>
      <p:sp>
        <p:nvSpPr>
          <p:cNvPr id="5" name="Footer Placeholder 4">
            <a:extLst>
              <a:ext uri="{FF2B5EF4-FFF2-40B4-BE49-F238E27FC236}">
                <a16:creationId xmlns:a16="http://schemas.microsoft.com/office/drawing/2014/main" id="{AA730D01-96CB-43F2-837A-25DF15EA3888}"/>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
        <p:nvSpPr>
          <p:cNvPr id="6" name="Slide Number Placeholder 5">
            <a:extLst>
              <a:ext uri="{FF2B5EF4-FFF2-40B4-BE49-F238E27FC236}">
                <a16:creationId xmlns:a16="http://schemas.microsoft.com/office/drawing/2014/main" id="{39909F87-8B3E-4F87-9AC5-687EE2D7594D}"/>
              </a:ext>
            </a:extLst>
          </p:cNvPr>
          <p:cNvSpPr>
            <a:spLocks noGrp="1"/>
          </p:cNvSpPr>
          <p:nvPr>
            <p:ph type="sldNum" sz="quarter" idx="12"/>
          </p:nvPr>
        </p:nvSpPr>
        <p:spPr/>
        <p:txBody>
          <a:bodyPr/>
          <a:lstStyle/>
          <a:p>
            <a:fld id="{98783A6C-F2E5-470E-8F07-6DF2D28172F3}" type="slidenum">
              <a:rPr lang="en-US" smtClean="0"/>
              <a:t>‹#›</a:t>
            </a:fld>
            <a:endParaRPr lang="en-US"/>
          </a:p>
        </p:txBody>
      </p:sp>
    </p:spTree>
    <p:extLst>
      <p:ext uri="{BB962C8B-B14F-4D97-AF65-F5344CB8AC3E}">
        <p14:creationId xmlns:p14="http://schemas.microsoft.com/office/powerpoint/2010/main" val="3215046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022E2-F18A-45CB-9FBB-9BCD968BA53B}" type="datetime1">
              <a:rPr lang="en-US" smtClean="0"/>
              <a:t>10/5/23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a:p>
        </p:txBody>
      </p:sp>
    </p:spTree>
    <p:extLst>
      <p:ext uri="{BB962C8B-B14F-4D97-AF65-F5344CB8AC3E}">
        <p14:creationId xmlns:p14="http://schemas.microsoft.com/office/powerpoint/2010/main" val="922605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4109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34232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09320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5304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63270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74081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35398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66287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1026" name="Rectangle 2"/>
          <p:cNvSpPr>
            <a:spLocks noGrp="1" noChangeArrowheads="1"/>
          </p:cNvSpPr>
          <p:nvPr>
            <p:ph type="title"/>
          </p:nvPr>
        </p:nvSpPr>
        <p:spPr bwMode="auto">
          <a:xfrm>
            <a:off x="457200" y="152400"/>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906088"/>
            <a:ext cx="8229600" cy="47740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Text Box 11"/>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2" name="Picture 11" descr="ISU LEFT white.eps"/>
          <p:cNvPicPr>
            <a:picLocks noChangeAspect="1"/>
          </p:cNvPicPr>
          <p:nvPr/>
        </p:nvPicPr>
        <p:blipFill>
          <a:blip r:embed="rId15"/>
          <a:srcRect b="38235"/>
          <a:stretch>
            <a:fillRect/>
          </a:stretch>
        </p:blipFill>
        <p:spPr bwMode="auto">
          <a:xfrm>
            <a:off x="533400" y="6365931"/>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6708371" y="6315104"/>
            <a:ext cx="197843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r>
              <a:rPr lang="en-US" dirty="0" err="1"/>
              <a:t>EcPE</a:t>
            </a:r>
            <a:r>
              <a:rPr lang="en-US" dirty="0"/>
              <a:t> Department</a:t>
            </a:r>
          </a:p>
        </p:txBody>
      </p:sp>
    </p:spTree>
    <p:extLst>
      <p:ext uri="{BB962C8B-B14F-4D97-AF65-F5344CB8AC3E}">
        <p14:creationId xmlns:p14="http://schemas.microsoft.com/office/powerpoint/2010/main" val="2266451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p:titleStyle>
    <p:body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2.xml"/><Relationship Id="rId5" Type="http://schemas.openxmlformats.org/officeDocument/2006/relationships/image" Target="../media/image54.png"/><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2.png"/><Relationship Id="rId1" Type="http://schemas.openxmlformats.org/officeDocument/2006/relationships/slideLayout" Target="../slideLayouts/slideLayout12.xml"/><Relationship Id="rId4" Type="http://schemas.openxmlformats.org/officeDocument/2006/relationships/image" Target="../media/image63.png"/></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4.png"/><Relationship Id="rId1" Type="http://schemas.openxmlformats.org/officeDocument/2006/relationships/slideLayout" Target="../slideLayouts/slideLayout12.xml"/><Relationship Id="rId4" Type="http://schemas.openxmlformats.org/officeDocument/2006/relationships/image" Target="../media/image63.png"/></Relationships>
</file>

<file path=ppt/slides/_rels/slide4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2.png"/><Relationship Id="rId1" Type="http://schemas.openxmlformats.org/officeDocument/2006/relationships/slideLayout" Target="../slideLayouts/slideLayout12.xml"/><Relationship Id="rId4" Type="http://schemas.openxmlformats.org/officeDocument/2006/relationships/image" Target="../media/image73.png"/></Relationships>
</file>

<file path=ppt/slides/_rels/slide5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750.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8.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1.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4.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7.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8.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6.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7.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4.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2C79-403F-45B5-B970-7A05AF3B96CB}"/>
              </a:ext>
            </a:extLst>
          </p:cNvPr>
          <p:cNvSpPr>
            <a:spLocks noGrp="1"/>
          </p:cNvSpPr>
          <p:nvPr>
            <p:ph type="ctrTitle"/>
          </p:nvPr>
        </p:nvSpPr>
        <p:spPr>
          <a:xfrm>
            <a:off x="468313" y="2362200"/>
            <a:ext cx="8369300" cy="1752600"/>
          </a:xfrm>
        </p:spPr>
        <p:txBody>
          <a:bodyPr/>
          <a:lstStyle/>
          <a:p>
            <a:pPr algn="ctr"/>
            <a:r>
              <a:rPr lang="en-US" sz="2800" b="1" dirty="0"/>
              <a:t>Distribution System Analysis</a:t>
            </a:r>
            <a:br>
              <a:rPr lang="en-US" sz="2800" dirty="0"/>
            </a:br>
            <a:endParaRPr lang="en-US" sz="2800" dirty="0"/>
          </a:p>
        </p:txBody>
      </p:sp>
      <p:sp>
        <p:nvSpPr>
          <p:cNvPr id="3" name="Subtitle 2">
            <a:extLst>
              <a:ext uri="{FF2B5EF4-FFF2-40B4-BE49-F238E27FC236}">
                <a16:creationId xmlns:a16="http://schemas.microsoft.com/office/drawing/2014/main" id="{970D26A4-A2FA-4883-A703-A303B7038D1D}"/>
              </a:ext>
            </a:extLst>
          </p:cNvPr>
          <p:cNvSpPr>
            <a:spLocks noGrp="1"/>
          </p:cNvSpPr>
          <p:nvPr>
            <p:ph type="subTitle" idx="1"/>
          </p:nvPr>
        </p:nvSpPr>
        <p:spPr>
          <a:xfrm>
            <a:off x="1714500" y="4508500"/>
            <a:ext cx="6248400" cy="1752600"/>
          </a:xfrm>
        </p:spPr>
        <p:txBody>
          <a:bodyPr/>
          <a:lstStyle/>
          <a:p>
            <a:pPr algn="ctr"/>
            <a:r>
              <a:rPr lang="en-US" dirty="0">
                <a:solidFill>
                  <a:schemeClr val="tx1"/>
                </a:solidFill>
                <a:latin typeface="Calibri" panose="020F0502020204030204" pitchFamily="34" charset="0"/>
                <a:cs typeface="Calibri" panose="020F0502020204030204" pitchFamily="34" charset="0"/>
              </a:rPr>
              <a:t>Dr. Zhaoyu Wang</a:t>
            </a:r>
          </a:p>
          <a:p>
            <a:pPr algn="ctr"/>
            <a:r>
              <a:rPr lang="en-US" dirty="0">
                <a:solidFill>
                  <a:schemeClr val="tx1"/>
                </a:solidFill>
                <a:latin typeface="Calibri" panose="020F0502020204030204" pitchFamily="34" charset="0"/>
                <a:cs typeface="Calibri" panose="020F0502020204030204" pitchFamily="34" charset="0"/>
              </a:rPr>
              <a:t>1113 </a:t>
            </a:r>
            <a:r>
              <a:rPr lang="en-US" dirty="0" err="1">
                <a:solidFill>
                  <a:schemeClr val="tx1"/>
                </a:solidFill>
                <a:latin typeface="Calibri" panose="020F0502020204030204" pitchFamily="34" charset="0"/>
                <a:cs typeface="Calibri" panose="020F0502020204030204" pitchFamily="34" charset="0"/>
              </a:rPr>
              <a:t>Coover</a:t>
            </a:r>
            <a:r>
              <a:rPr lang="en-US" dirty="0">
                <a:solidFill>
                  <a:schemeClr val="tx1"/>
                </a:solidFill>
                <a:latin typeface="Calibri" panose="020F0502020204030204" pitchFamily="34" charset="0"/>
                <a:cs typeface="Calibri" panose="020F0502020204030204" pitchFamily="34" charset="0"/>
              </a:rPr>
              <a:t> Hall, Ames, IA</a:t>
            </a:r>
          </a:p>
          <a:p>
            <a:pPr algn="ctr"/>
            <a:r>
              <a:rPr lang="en-US" dirty="0">
                <a:solidFill>
                  <a:schemeClr val="tx1"/>
                </a:solidFill>
                <a:latin typeface="Calibri" panose="020F0502020204030204" pitchFamily="34" charset="0"/>
                <a:cs typeface="Calibri" panose="020F0502020204030204" pitchFamily="34" charset="0"/>
              </a:rPr>
              <a:t>wzy@iastate.edu</a:t>
            </a:r>
          </a:p>
          <a:p>
            <a:endParaRPr lang="en-US" dirty="0"/>
          </a:p>
        </p:txBody>
      </p:sp>
      <p:sp>
        <p:nvSpPr>
          <p:cNvPr id="4" name="Text Placeholder 3">
            <a:extLst>
              <a:ext uri="{FF2B5EF4-FFF2-40B4-BE49-F238E27FC236}">
                <a16:creationId xmlns:a16="http://schemas.microsoft.com/office/drawing/2014/main" id="{E8F286DA-4658-48BC-B784-E2439FABDD1C}"/>
              </a:ext>
            </a:extLst>
          </p:cNvPr>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2121409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3. Load Models</a:t>
            </a:r>
          </a:p>
        </p:txBody>
      </p:sp>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457200" y="906088"/>
            <a:ext cx="3871452" cy="2412299"/>
          </a:xfrm>
        </p:spPr>
        <p:txBody>
          <a:bodyPr/>
          <a:lstStyle/>
          <a:p>
            <a:pPr marL="57147" indent="0" algn="just">
              <a:spcBef>
                <a:spcPts val="1200"/>
              </a:spcBef>
              <a:buNone/>
            </a:pPr>
            <a:r>
              <a:rPr lang="en-US" sz="1800" dirty="0">
                <a:solidFill>
                  <a:srgbClr val="C00000"/>
                </a:solidFill>
                <a:latin typeface="Calibri" panose="020F0502020204030204" pitchFamily="34" charset="0"/>
                <a:ea typeface="Calibri" panose="020F0502020204030204" pitchFamily="34" charset="0"/>
                <a:cs typeface="Calibri" panose="020F0502020204030204" pitchFamily="34" charset="0"/>
              </a:rPr>
              <a:t>3.3 Load Model III</a:t>
            </a:r>
            <a:endParaRPr lang="en-US" sz="18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1200"/>
              </a:spcBef>
              <a:spcAft>
                <a:spcPts val="600"/>
              </a:spcAft>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The table shows the sensitivities coefficients based on the results of a data survey conducted by Electric Power Research Institute (EPRI). The values have been normalized to apparent power, S.</a:t>
            </a:r>
          </a:p>
          <a:p>
            <a:pPr algn="just">
              <a:spcBef>
                <a:spcPts val="1200"/>
              </a:spcBef>
              <a:spcAft>
                <a:spcPts val="600"/>
              </a:spcAft>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Then, </a:t>
            </a:r>
            <a:r>
              <a:rPr lang="en-US" sz="1400" i="1" dirty="0">
                <a:solidFill>
                  <a:schemeClr val="tx1"/>
                </a:solidFill>
                <a:latin typeface="Calibri" panose="020F0502020204030204" pitchFamily="34" charset="0"/>
                <a:ea typeface="Calibri" panose="020F0502020204030204" pitchFamily="34" charset="0"/>
                <a:cs typeface="Calibri" panose="020F0502020204030204" pitchFamily="34" charset="0"/>
              </a:rPr>
              <a:t>P = </a:t>
            </a:r>
            <a:r>
              <a:rPr lang="en-US" sz="1400" i="1" dirty="0" err="1">
                <a:solidFill>
                  <a:schemeClr val="tx1"/>
                </a:solidFill>
                <a:latin typeface="Calibri" panose="020F0502020204030204" pitchFamily="34" charset="0"/>
                <a:ea typeface="Calibri" panose="020F0502020204030204" pitchFamily="34" charset="0"/>
                <a:cs typeface="Calibri" panose="020F0502020204030204" pitchFamily="34" charset="0"/>
              </a:rPr>
              <a:t>Pn</a:t>
            </a:r>
            <a:r>
              <a:rPr lang="en-US" sz="1400" i="1" dirty="0">
                <a:solidFill>
                  <a:schemeClr val="tx1"/>
                </a:solidFill>
                <a:latin typeface="Calibri" panose="020F0502020204030204" pitchFamily="34" charset="0"/>
                <a:ea typeface="Calibri" panose="020F0502020204030204" pitchFamily="34" charset="0"/>
                <a:cs typeface="Calibri" panose="020F0502020204030204" pitchFamily="34" charset="0"/>
              </a:rPr>
              <a:t> + ΔP</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r>
              <a:rPr lang="en-US" sz="1400" i="1" dirty="0">
                <a:solidFill>
                  <a:schemeClr val="tx1"/>
                </a:solidFill>
                <a:latin typeface="Calibri" panose="020F0502020204030204" pitchFamily="34" charset="0"/>
                <a:ea typeface="Calibri" panose="020F0502020204030204" pitchFamily="34" charset="0"/>
                <a:cs typeface="Calibri" panose="020F0502020204030204" pitchFamily="34" charset="0"/>
              </a:rPr>
              <a:t>Q = Qn + ΔQ</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  for </a:t>
            </a:r>
          </a:p>
          <a:p>
            <a:pPr marL="0" indent="0" algn="just">
              <a:spcBef>
                <a:spcPts val="1200"/>
              </a:spcBef>
              <a:spcAft>
                <a:spcPts val="600"/>
              </a:spcAft>
              <a:buNone/>
            </a:pPr>
            <a:r>
              <a:rPr lang="en-US" sz="1400" i="1" dirty="0">
                <a:solidFill>
                  <a:schemeClr val="tx1"/>
                </a:solidFill>
                <a:latin typeface="Calibri" panose="020F0502020204030204" pitchFamily="34" charset="0"/>
                <a:ea typeface="Calibri" panose="020F0502020204030204" pitchFamily="34" charset="0"/>
                <a:cs typeface="Calibri" panose="020F0502020204030204" pitchFamily="34" charset="0"/>
              </a:rPr>
              <a:t>          f = </a:t>
            </a:r>
            <a:r>
              <a:rPr lang="en-US" sz="1400" i="1" dirty="0" err="1">
                <a:solidFill>
                  <a:schemeClr val="tx1"/>
                </a:solidFill>
                <a:latin typeface="Calibri" panose="020F0502020204030204" pitchFamily="34" charset="0"/>
                <a:ea typeface="Calibri" panose="020F0502020204030204" pitchFamily="34" charset="0"/>
                <a:cs typeface="Calibri" panose="020F0502020204030204" pitchFamily="34" charset="0"/>
              </a:rPr>
              <a:t>fn</a:t>
            </a:r>
            <a:r>
              <a:rPr lang="en-US" sz="1400" i="1" dirty="0">
                <a:solidFill>
                  <a:schemeClr val="tx1"/>
                </a:solidFill>
                <a:latin typeface="Calibri" panose="020F0502020204030204" pitchFamily="34" charset="0"/>
                <a:ea typeface="Calibri" panose="020F0502020204030204" pitchFamily="34" charset="0"/>
                <a:cs typeface="Calibri" panose="020F0502020204030204" pitchFamily="34" charset="0"/>
              </a:rPr>
              <a:t> + </a:t>
            </a:r>
            <a:r>
              <a:rPr lang="en-US" sz="1400" i="1" dirty="0" err="1">
                <a:solidFill>
                  <a:schemeClr val="tx1"/>
                </a:solidFill>
                <a:latin typeface="Calibri" panose="020F0502020204030204" pitchFamily="34" charset="0"/>
                <a:ea typeface="Calibri" panose="020F0502020204030204" pitchFamily="34" charset="0"/>
                <a:cs typeface="Calibri" panose="020F0502020204030204" pitchFamily="34" charset="0"/>
              </a:rPr>
              <a:t>Δf</a:t>
            </a:r>
            <a:r>
              <a:rPr lang="en-US" sz="14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and </a:t>
            </a:r>
            <a:r>
              <a:rPr lang="en-US" sz="1400" i="1" dirty="0">
                <a:solidFill>
                  <a:schemeClr val="tx1"/>
                </a:solidFill>
                <a:latin typeface="Calibri" panose="020F0502020204030204" pitchFamily="34" charset="0"/>
                <a:ea typeface="Calibri" panose="020F0502020204030204" pitchFamily="34" charset="0"/>
                <a:cs typeface="Calibri" panose="020F0502020204030204" pitchFamily="34" charset="0"/>
              </a:rPr>
              <a:t>V = </a:t>
            </a:r>
            <a:r>
              <a:rPr lang="en-US" sz="1400" i="1" dirty="0" err="1">
                <a:solidFill>
                  <a:schemeClr val="tx1"/>
                </a:solidFill>
                <a:latin typeface="Calibri" panose="020F0502020204030204" pitchFamily="34" charset="0"/>
                <a:ea typeface="Calibri" panose="020F0502020204030204" pitchFamily="34" charset="0"/>
                <a:cs typeface="Calibri" panose="020F0502020204030204" pitchFamily="34" charset="0"/>
              </a:rPr>
              <a:t>Vn</a:t>
            </a:r>
            <a:r>
              <a:rPr lang="en-US" sz="1400" i="1" dirty="0">
                <a:solidFill>
                  <a:schemeClr val="tx1"/>
                </a:solidFill>
                <a:latin typeface="Calibri" panose="020F0502020204030204" pitchFamily="34" charset="0"/>
                <a:ea typeface="Calibri" panose="020F0502020204030204" pitchFamily="34" charset="0"/>
                <a:cs typeface="Calibri" panose="020F0502020204030204" pitchFamily="34" charset="0"/>
              </a:rPr>
              <a:t> + </a:t>
            </a:r>
            <a:r>
              <a:rPr lang="el-GR" sz="1400" i="1" dirty="0">
                <a:solidFill>
                  <a:schemeClr val="tx1"/>
                </a:solidFill>
                <a:latin typeface="Calibri" panose="020F0502020204030204" pitchFamily="34" charset="0"/>
                <a:ea typeface="Calibri" panose="020F0502020204030204" pitchFamily="34" charset="0"/>
                <a:cs typeface="Calibri" panose="020F0502020204030204" pitchFamily="34" charset="0"/>
              </a:rPr>
              <a:t>Δ</a:t>
            </a:r>
            <a:r>
              <a:rPr lang="en-US" sz="1400" i="1" dirty="0">
                <a:solidFill>
                  <a:schemeClr val="tx1"/>
                </a:solidFill>
                <a:latin typeface="Calibri" panose="020F0502020204030204" pitchFamily="34" charset="0"/>
                <a:ea typeface="Calibri" panose="020F0502020204030204" pitchFamily="34" charset="0"/>
                <a:cs typeface="Calibri" panose="020F0502020204030204" pitchFamily="34" charset="0"/>
              </a:rPr>
              <a:t>V </a:t>
            </a:r>
          </a:p>
          <a:p>
            <a:pPr algn="just">
              <a:spcBef>
                <a:spcPts val="1200"/>
              </a:spcBef>
              <a:spcAft>
                <a:spcPts val="600"/>
              </a:spcAft>
            </a:pP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just">
              <a:spcBef>
                <a:spcPts val="1200"/>
              </a:spcBef>
              <a:spcAft>
                <a:spcPts val="600"/>
              </a:spcAft>
              <a:buNone/>
            </a:pP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Bef>
                <a:spcPts val="1200"/>
              </a:spcBef>
              <a:spcAft>
                <a:spcPts val="600"/>
              </a:spcAft>
              <a:buFont typeface="+mj-lt"/>
              <a:buAutoNum type="alphaUcPeriod" startAt="4"/>
            </a:pPr>
            <a:endParaRPr lang="en-US" sz="1800" b="1" dirty="0">
              <a:solidFill>
                <a:schemeClr val="tx1"/>
              </a:solidFill>
              <a:ea typeface="Calibri" panose="020F0502020204030204" pitchFamily="34"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en-US" sz="1800" b="1" dirty="0">
              <a:solidFill>
                <a:schemeClr val="tx1"/>
              </a:solidFill>
              <a:ea typeface="Calibri" panose="020F0502020204030204" pitchFamily="34"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en-US" sz="1800" b="1" dirty="0">
              <a:solidFill>
                <a:schemeClr val="tx1"/>
              </a:solidFill>
              <a:ea typeface="Calibri" panose="020F0502020204030204" pitchFamily="34"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en-US" sz="1800" b="1" dirty="0">
              <a:solidFill>
                <a:schemeClr val="tx1"/>
              </a:solidFill>
              <a:ea typeface="Calibri" panose="020F0502020204030204" pitchFamily="34" charset="0"/>
              <a:cs typeface="Times New Roman" panose="02020603050405020304" pitchFamily="18" charset="0"/>
            </a:endParaRPr>
          </a:p>
          <a:p>
            <a:pPr algn="just">
              <a:spcBef>
                <a:spcPts val="1200"/>
              </a:spcBef>
              <a:spcAft>
                <a:spcPts val="600"/>
              </a:spcAft>
            </a:pPr>
            <a:endParaRPr lang="en-US" sz="1800" dirty="0">
              <a:solidFill>
                <a:schemeClr val="tx1"/>
              </a:solidFill>
              <a:effectLst/>
              <a:ea typeface="Calibri" panose="020F0502020204030204" pitchFamily="34" charset="0"/>
              <a:cs typeface="Times New Roman" panose="02020603050405020304" pitchFamily="18" charset="0"/>
            </a:endParaRPr>
          </a:p>
          <a:p>
            <a:pPr marL="0" indent="0" algn="just">
              <a:spcBef>
                <a:spcPts val="1200"/>
              </a:spcBef>
              <a:spcAft>
                <a:spcPts val="600"/>
              </a:spcAft>
              <a:buNone/>
            </a:pPr>
            <a:endParaRPr lang="en-US" sz="1800" dirty="0">
              <a:solidFill>
                <a:schemeClr val="tx1"/>
              </a:solidFill>
            </a:endParaRPr>
          </a:p>
          <a:p>
            <a:pPr marL="457188" lvl="1" indent="0" algn="just">
              <a:spcBef>
                <a:spcPts val="600"/>
              </a:spcBef>
              <a:buNone/>
            </a:pPr>
            <a:endParaRPr lang="en-US" sz="1800" dirty="0">
              <a:solidFill>
                <a:schemeClr val="tx1"/>
              </a:solidFill>
              <a:ea typeface="+mn-ea"/>
              <a:cs typeface="+mn-cs"/>
            </a:endParaRPr>
          </a:p>
          <a:p>
            <a:pPr marL="857238" lvl="1" indent="-400050" algn="just">
              <a:spcBef>
                <a:spcPts val="600"/>
              </a:spcBef>
              <a:buFont typeface="+mj-lt"/>
              <a:buAutoNum type="romanLcPeriod"/>
            </a:pPr>
            <a:endParaRPr lang="en-US" sz="1800" dirty="0">
              <a:solidFill>
                <a:schemeClr val="tx1"/>
              </a:solidFill>
            </a:endParaRPr>
          </a:p>
          <a:p>
            <a:pPr algn="just">
              <a:spcBef>
                <a:spcPts val="600"/>
              </a:spcBef>
            </a:pPr>
            <a:endParaRPr lang="en-US" sz="1800" dirty="0">
              <a:solidFill>
                <a:schemeClr val="tx1"/>
              </a:solidFill>
            </a:endParaRPr>
          </a:p>
          <a:p>
            <a:pPr marL="0" indent="0" algn="just">
              <a:spcBef>
                <a:spcPts val="600"/>
              </a:spcBef>
              <a:buNone/>
            </a:pPr>
            <a:endParaRPr lang="en-US" sz="1800" dirty="0">
              <a:solidFill>
                <a:schemeClr val="tx1"/>
              </a:solidFill>
            </a:endParaRPr>
          </a:p>
        </p:txBody>
      </p:sp>
      <p:sp>
        <p:nvSpPr>
          <p:cNvPr id="4" name="Footer Placeholder 3">
            <a:extLst>
              <a:ext uri="{FF2B5EF4-FFF2-40B4-BE49-F238E27FC236}">
                <a16:creationId xmlns:a16="http://schemas.microsoft.com/office/drawing/2014/main" id="{E35C648A-4DF7-45FE-BC43-4AF4B0A6610D}"/>
              </a:ext>
            </a:extLst>
          </p:cNvPr>
          <p:cNvSpPr>
            <a:spLocks noGrp="1"/>
          </p:cNvSpPr>
          <p:nvPr>
            <p:ph type="ftr" sz="quarter" idx="11"/>
          </p:nvPr>
        </p:nvSpPr>
        <p:spPr/>
        <p:txBody>
          <a:bodyPr/>
          <a:lstStyle/>
          <a:p>
            <a:r>
              <a:rPr lang="en-US" dirty="0" err="1"/>
              <a:t>ECpE</a:t>
            </a:r>
            <a:r>
              <a:rPr lang="en-US" dirty="0"/>
              <a:t> Department</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10</a:t>
            </a:fld>
            <a:endParaRPr lang="en-US"/>
          </a:p>
        </p:txBody>
      </p:sp>
      <p:pic>
        <p:nvPicPr>
          <p:cNvPr id="7" name="Picture 6" descr="A table with numbers and symbols&#10;&#10;Description automatically generated">
            <a:extLst>
              <a:ext uri="{FF2B5EF4-FFF2-40B4-BE49-F238E27FC236}">
                <a16:creationId xmlns:a16="http://schemas.microsoft.com/office/drawing/2014/main" id="{4EF78572-6CAF-D0CF-1F4D-1BF249020B45}"/>
              </a:ext>
            </a:extLst>
          </p:cNvPr>
          <p:cNvPicPr>
            <a:picLocks noChangeAspect="1"/>
          </p:cNvPicPr>
          <p:nvPr/>
        </p:nvPicPr>
        <p:blipFill rotWithShape="1">
          <a:blip r:embed="rId2">
            <a:extLst>
              <a:ext uri="{28A0092B-C50C-407E-A947-70E740481C1C}">
                <a14:useLocalDpi xmlns:a14="http://schemas.microsoft.com/office/drawing/2010/main" val="0"/>
              </a:ext>
            </a:extLst>
          </a:blip>
          <a:srcRect l="6079" r="1344" b="3763"/>
          <a:stretch/>
        </p:blipFill>
        <p:spPr>
          <a:xfrm>
            <a:off x="4395019" y="692239"/>
            <a:ext cx="4063181" cy="1849612"/>
          </a:xfrm>
          <a:prstGeom prst="rect">
            <a:avLst/>
          </a:prstGeom>
        </p:spPr>
      </p:pic>
      <p:sp>
        <p:nvSpPr>
          <p:cNvPr id="8" name="TextBox 7">
            <a:extLst>
              <a:ext uri="{FF2B5EF4-FFF2-40B4-BE49-F238E27FC236}">
                <a16:creationId xmlns:a16="http://schemas.microsoft.com/office/drawing/2014/main" id="{D00C9ACB-4E48-A790-A872-2A8E6CFCEFDA}"/>
              </a:ext>
            </a:extLst>
          </p:cNvPr>
          <p:cNvSpPr txBox="1"/>
          <p:nvPr/>
        </p:nvSpPr>
        <p:spPr>
          <a:xfrm>
            <a:off x="4513007" y="2541851"/>
            <a:ext cx="3945193" cy="646331"/>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Table: Suggested values of sensitivities of real power and reactive power to voltage and frequency changes based on load survey results.</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E24C98E-E164-25A4-E6CB-5557DB4B2DDA}"/>
                  </a:ext>
                </a:extLst>
              </p:cNvPr>
              <p:cNvSpPr txBox="1"/>
              <p:nvPr/>
            </p:nvSpPr>
            <p:spPr>
              <a:xfrm>
                <a:off x="457200" y="3318387"/>
                <a:ext cx="8001000" cy="4609980"/>
              </a:xfrm>
              <a:prstGeom prst="rect">
                <a:avLst/>
              </a:prstGeom>
              <a:noFill/>
            </p:spPr>
            <p:txBody>
              <a:bodyPr wrap="square" rtlCol="0">
                <a:spAutoFit/>
              </a:bodyPr>
              <a:lstStyle/>
              <a:p>
                <a:pPr marL="57147" marR="0" lvl="0" indent="0" algn="just" defTabSz="914400" rtl="0" eaLnBrk="1" fontAlgn="base" latinLnBrk="0" hangingPunct="1">
                  <a:lnSpc>
                    <a:spcPct val="100000"/>
                  </a:lnSpc>
                  <a:spcBef>
                    <a:spcPts val="1200"/>
                  </a:spcBef>
                  <a:spcAft>
                    <a:spcPct val="0"/>
                  </a:spcAft>
                  <a:buClr>
                    <a:srgbClr val="CE1126"/>
                  </a:buClr>
                  <a:buSzPct val="80000"/>
                  <a:buFont typeface="Times" charset="0"/>
                  <a:buNone/>
                  <a:tabLst/>
                  <a:defRPr/>
                </a:pPr>
                <a:r>
                  <a:rPr kumimoji="0" lang="en-US" sz="1800" b="0"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3.4 Load Model IV</a:t>
                </a:r>
              </a:p>
              <a:p>
                <a:pPr marL="342891" marR="0" lvl="0" indent="-342891" algn="just" defTabSz="914400" rtl="0" eaLnBrk="1" fontAlgn="base" latinLnBrk="0" hangingPunct="1">
                  <a:lnSpc>
                    <a:spcPct val="100000"/>
                  </a:lnSpc>
                  <a:spcBef>
                    <a:spcPts val="400"/>
                  </a:spcBef>
                  <a:spcAft>
                    <a:spcPts val="400"/>
                  </a:spcAft>
                  <a:buClr>
                    <a:srgbClr val="CE1126"/>
                  </a:buClr>
                  <a:buSzPct val="80000"/>
                  <a:buFont typeface="Times" charset="0"/>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The model is particularly suitable for modeling uncertainties in aggregate loads at a node knowing the demand profiles for a day, a season, or a year.</a:t>
                </a:r>
              </a:p>
              <a:p>
                <a:pPr marL="342891" marR="0" lvl="0" indent="-342891" algn="just" defTabSz="914400" rtl="0" eaLnBrk="1" fontAlgn="base" latinLnBrk="0" hangingPunct="1">
                  <a:lnSpc>
                    <a:spcPct val="100000"/>
                  </a:lnSpc>
                  <a:spcBef>
                    <a:spcPts val="400"/>
                  </a:spcBef>
                  <a:spcAft>
                    <a:spcPts val="400"/>
                  </a:spcAft>
                  <a:buClr>
                    <a:srgbClr val="CE1126"/>
                  </a:buClr>
                  <a:buSzPct val="80000"/>
                  <a:buFont typeface="Times" charset="0"/>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Assuming Gaussian distribution for load demand:</a:t>
                </a:r>
              </a:p>
              <a:p>
                <a:pPr marL="0" marR="0" lvl="0" indent="0" algn="ctr" defTabSz="914400" rtl="0" eaLnBrk="1" fontAlgn="base" latinLnBrk="0" hangingPunct="1">
                  <a:lnSpc>
                    <a:spcPct val="100000"/>
                  </a:lnSpc>
                  <a:spcBef>
                    <a:spcPts val="400"/>
                  </a:spcBef>
                  <a:spcAft>
                    <a:spcPts val="400"/>
                  </a:spcAft>
                  <a:buClr>
                    <a:srgbClr val="CE1126"/>
                  </a:buClr>
                  <a:buSzPct val="80000"/>
                  <a:buFont typeface="Times" charset="0"/>
                  <a:buNone/>
                  <a:tabLst/>
                  <a:defRPr/>
                </a:pPr>
                <a14:m>
                  <m:oMath xmlns:m="http://schemas.openxmlformats.org/officeDocument/2006/math">
                    <m:sSub>
                      <m:sSub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e>
                      <m:sub>
                        <m: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𝑝</m:t>
                        </m:r>
                      </m:sub>
                    </m:sSub>
                    <m:r>
                      <a:rPr kumimoji="0" lang="en-US"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e>
                      <m:sub>
                        <m: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𝑛</m:t>
                        </m:r>
                      </m:sub>
                    </m:sSub>
                    <m:r>
                      <a:rPr kumimoji="0" lang="en-US"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𝑘</m:t>
                        </m:r>
                      </m:e>
                      <m:sub>
                        <m: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𝑝</m:t>
                        </m:r>
                      </m:sub>
                    </m:sSub>
                    <m: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𝜎</m:t>
                    </m:r>
                  </m:oMath>
                </a14:m>
                <a:r>
                  <a:rPr kumimoji="0" lang="en-US" sz="1600" b="0" i="0" u="none" strike="noStrike" kern="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 , and </a:t>
                </a:r>
                <a14:m>
                  <m:oMath xmlns:m="http://schemas.openxmlformats.org/officeDocument/2006/math">
                    <m:sSub>
                      <m:sSub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𝑄</m:t>
                        </m:r>
                      </m:e>
                      <m:sub>
                        <m: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𝑝</m:t>
                        </m:r>
                      </m:sub>
                    </m:sSub>
                    <m:r>
                      <a:rPr kumimoji="0" lang="en-US"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𝑄</m:t>
                        </m:r>
                      </m:e>
                      <m:sub>
                        <m: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𝑛</m:t>
                        </m:r>
                      </m:sub>
                    </m:sSub>
                    <m:r>
                      <a:rPr kumimoji="0" lang="en-US" sz="1600" b="0" i="0"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𝑘</m:t>
                        </m:r>
                      </m:e>
                      <m:sub>
                        <m: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𝑝</m:t>
                        </m:r>
                      </m:sub>
                    </m:sSub>
                    <m: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𝜎</m:t>
                    </m:r>
                  </m:oMath>
                </a14:m>
                <a:r>
                  <a:rPr kumimoji="0" lang="en-US" sz="1600" b="0" i="0" u="none" strike="noStrike" kern="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rPr>
                  <a:t> </a:t>
                </a:r>
              </a:p>
              <a:p>
                <a:pPr marR="0" lvl="0" defTabSz="914400" rtl="0" eaLnBrk="1" fontAlgn="base" latinLnBrk="0" hangingPunct="1">
                  <a:lnSpc>
                    <a:spcPct val="100000"/>
                  </a:lnSpc>
                  <a:spcBef>
                    <a:spcPts val="400"/>
                  </a:spcBef>
                  <a:spcAft>
                    <a:spcPts val="400"/>
                  </a:spcAft>
                  <a:buClr>
                    <a:srgbClr val="CE1126"/>
                  </a:buClr>
                  <a:buSzPct val="80000"/>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where, 𝑃_𝑝 is the power value at which the probability of load exceeding that value is p%, 𝑘_𝑝  is the coefficient related to p, and σ is the standard deviation of the load. </a:t>
                </a:r>
              </a:p>
              <a:p>
                <a:pPr marL="285750" marR="0" lvl="0" indent="-285750" defTabSz="914400" rtl="0" eaLnBrk="1" fontAlgn="base" latinLnBrk="0" hangingPunct="1">
                  <a:lnSpc>
                    <a:spcPct val="100000"/>
                  </a:lnSpc>
                  <a:spcBef>
                    <a:spcPts val="400"/>
                  </a:spcBef>
                  <a:spcAft>
                    <a:spcPts val="400"/>
                  </a:spcAft>
                  <a:buClr>
                    <a:srgbClr val="CE1126"/>
                  </a:buClr>
                  <a:buSzPct val="80000"/>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Typically, p of 10% is used in voltage‐drop calculations, and p of 50% or mean values of load are used for loss calculations. Smaller values of p are used for overload and determination of emergency conditions.</a:t>
                </a:r>
              </a:p>
              <a:p>
                <a:pPr marL="285750" marR="0" lvl="0" indent="-285750" defTabSz="914400" rtl="0" eaLnBrk="1" fontAlgn="base" latinLnBrk="0" hangingPunct="1">
                  <a:lnSpc>
                    <a:spcPct val="100000"/>
                  </a:lnSpc>
                  <a:spcBef>
                    <a:spcPts val="1200"/>
                  </a:spcBef>
                  <a:spcAft>
                    <a:spcPts val="600"/>
                  </a:spcAft>
                  <a:buClr>
                    <a:srgbClr val="CE1126"/>
                  </a:buClr>
                  <a:buSzPct val="80000"/>
                  <a:buFont typeface="Arial" panose="020B0604020202020204" pitchFamily="34" charset="0"/>
                  <a:buChar char="•"/>
                  <a:tabLst/>
                  <a:defRPr/>
                </a:pPr>
                <a:endParaRPr kumimoji="0" lang="en-US" sz="1600" b="0" i="0" u="none" strike="noStrike" kern="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endParaRPr>
              </a:p>
              <a:p>
                <a:pPr marL="342891" marR="0" lvl="0" indent="-342891" algn="just" defTabSz="914400" rtl="0" eaLnBrk="1" fontAlgn="base" latinLnBrk="0" hangingPunct="1">
                  <a:lnSpc>
                    <a:spcPct val="100000"/>
                  </a:lnSpc>
                  <a:spcBef>
                    <a:spcPts val="1200"/>
                  </a:spcBef>
                  <a:spcAft>
                    <a:spcPts val="600"/>
                  </a:spcAft>
                  <a:buClr>
                    <a:srgbClr val="CE1126"/>
                  </a:buClr>
                  <a:buSzPct val="80000"/>
                  <a:buFont typeface="Times" charset="0"/>
                  <a:buChar char="•"/>
                  <a:tabLst/>
                  <a:defRPr/>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891" marR="0" lvl="0" indent="-342891" algn="just" defTabSz="914400" rtl="0" eaLnBrk="1" fontAlgn="base" latinLnBrk="0" hangingPunct="1">
                  <a:lnSpc>
                    <a:spcPct val="100000"/>
                  </a:lnSpc>
                  <a:spcBef>
                    <a:spcPts val="1200"/>
                  </a:spcBef>
                  <a:spcAft>
                    <a:spcPts val="600"/>
                  </a:spcAft>
                  <a:buClr>
                    <a:srgbClr val="CE1126"/>
                  </a:buClr>
                  <a:buSzPct val="80000"/>
                  <a:buFont typeface="Times" charset="0"/>
                  <a:buChar char="•"/>
                  <a:tabLst/>
                  <a:defRPr/>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891" marR="0" lvl="0" indent="-342891" algn="just" defTabSz="914400" rtl="0" eaLnBrk="1" fontAlgn="base" latinLnBrk="0" hangingPunct="1">
                  <a:lnSpc>
                    <a:spcPct val="100000"/>
                  </a:lnSpc>
                  <a:spcBef>
                    <a:spcPts val="1200"/>
                  </a:spcBef>
                  <a:spcAft>
                    <a:spcPts val="600"/>
                  </a:spcAft>
                  <a:buClr>
                    <a:srgbClr val="CE1126"/>
                  </a:buClr>
                  <a:buSzPct val="80000"/>
                  <a:buFont typeface="Times" charset="0"/>
                  <a:buChar char="•"/>
                  <a:tabLst/>
                  <a:defRPr/>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0" name="TextBox 9">
                <a:extLst>
                  <a:ext uri="{FF2B5EF4-FFF2-40B4-BE49-F238E27FC236}">
                    <a16:creationId xmlns:a16="http://schemas.microsoft.com/office/drawing/2014/main" id="{EE24C98E-E164-25A4-E6CB-5557DB4B2DDA}"/>
                  </a:ext>
                </a:extLst>
              </p:cNvPr>
              <p:cNvSpPr txBox="1">
                <a:spLocks noRot="1" noChangeAspect="1" noMove="1" noResize="1" noEditPoints="1" noAdjustHandles="1" noChangeArrowheads="1" noChangeShapeType="1" noTextEdit="1"/>
              </p:cNvSpPr>
              <p:nvPr/>
            </p:nvSpPr>
            <p:spPr>
              <a:xfrm>
                <a:off x="457200" y="3318387"/>
                <a:ext cx="8001000" cy="4609980"/>
              </a:xfrm>
              <a:prstGeom prst="rect">
                <a:avLst/>
              </a:prstGeom>
              <a:blipFill>
                <a:blip r:embed="rId3"/>
                <a:stretch>
                  <a:fillRect l="-228" t="-661" r="-152"/>
                </a:stretch>
              </a:blipFill>
            </p:spPr>
            <p:txBody>
              <a:bodyPr/>
              <a:lstStyle/>
              <a:p>
                <a:r>
                  <a:rPr lang="en-US">
                    <a:noFill/>
                  </a:rPr>
                  <a:t> </a:t>
                </a:r>
              </a:p>
            </p:txBody>
          </p:sp>
        </mc:Fallback>
      </mc:AlternateContent>
    </p:spTree>
    <p:extLst>
      <p:ext uri="{BB962C8B-B14F-4D97-AF65-F5344CB8AC3E}">
        <p14:creationId xmlns:p14="http://schemas.microsoft.com/office/powerpoint/2010/main" val="626732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4. Distributed Energy Resources (DERs)</a:t>
            </a:r>
          </a:p>
        </p:txBody>
      </p:sp>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p:txBody>
          <a:bodyPr/>
          <a:lstStyle/>
          <a:p>
            <a:pPr algn="just">
              <a:spcBef>
                <a:spcPts val="400"/>
              </a:spcBef>
              <a:spcAft>
                <a:spcPts val="4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Traditional distribution systems were not designed to accommodate active generation and storage. However, with decreasing cost and advances in technology, such devices are being deployed in distribution systems. </a:t>
            </a:r>
          </a:p>
          <a:p>
            <a:pPr algn="just">
              <a:spcBef>
                <a:spcPts val="400"/>
              </a:spcBef>
              <a:spcAft>
                <a:spcPts val="4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DERs are defined as sources of electric power that are not directly connected to the bulk power system but are connected to the distribution system, limited in size to 10 MVA or less.</a:t>
            </a:r>
          </a:p>
          <a:p>
            <a:pPr algn="just">
              <a:spcBef>
                <a:spcPts val="400"/>
              </a:spcBef>
              <a:spcAft>
                <a:spcPts val="4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DER includes generators of different types and energy storage devices with the ability to inject power into the system.</a:t>
            </a:r>
          </a:p>
          <a:p>
            <a:pPr algn="just">
              <a:spcBef>
                <a:spcPts val="400"/>
              </a:spcBef>
              <a:spcAft>
                <a:spcPts val="4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Generators include rotating induction or synchronous rotating machines driven by burning diesel, natural gas, bio gas, propane, or by wind or water flow. The static types of DERs include solar photovoltaic (PV) and batteries. </a:t>
            </a:r>
          </a:p>
          <a:p>
            <a:pPr algn="just">
              <a:spcBef>
                <a:spcPts val="400"/>
              </a:spcBef>
              <a:spcAft>
                <a:spcPts val="4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majority of DERs are connected to the system through a power electronic interface:</a:t>
            </a:r>
          </a:p>
          <a:p>
            <a:pPr lvl="1" algn="just">
              <a:spcBef>
                <a:spcPts val="400"/>
              </a:spcBef>
              <a:spcAft>
                <a:spcPts val="4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the resources that generate AC power, the converter changes it to DC power, and an inverter changes it back to AC power at the system frequency. </a:t>
            </a:r>
          </a:p>
          <a:p>
            <a:pPr lvl="1" algn="just">
              <a:spcBef>
                <a:spcPts val="400"/>
              </a:spcBef>
              <a:spcAft>
                <a:spcPts val="4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the resources that produce DC power, the inverter changes it to AC power at the system frequency. </a:t>
            </a:r>
          </a:p>
          <a:p>
            <a:pPr algn="just">
              <a:spcBef>
                <a:spcPts val="400"/>
              </a:spcBef>
              <a:spcAft>
                <a:spcPts val="4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DERs that use a power electronics controller with embedded inverters are called inverter‐based resources (IBRs). </a:t>
            </a:r>
          </a:p>
          <a:p>
            <a:pPr lvl="1" algn="just">
              <a:spcBef>
                <a:spcPts val="600"/>
              </a:spcBef>
              <a:spcAft>
                <a:spcPts val="600"/>
              </a:spcAft>
            </a:pPr>
            <a:endParaRPr lang="en-US" sz="1600" dirty="0">
              <a:solidFill>
                <a:schemeClr val="tx1"/>
              </a:solidFill>
              <a:effectLst/>
              <a:ea typeface="Calibri" panose="020F0502020204030204" pitchFamily="34" charset="0"/>
              <a:cs typeface="Times New Roman" panose="02020603050405020304" pitchFamily="18" charset="0"/>
            </a:endParaRPr>
          </a:p>
          <a:p>
            <a:pPr marL="0" indent="0" algn="just">
              <a:spcBef>
                <a:spcPts val="1200"/>
              </a:spcBef>
              <a:spcAft>
                <a:spcPts val="600"/>
              </a:spcAft>
              <a:buNone/>
            </a:pPr>
            <a:endParaRPr lang="en-US" sz="1800" dirty="0">
              <a:solidFill>
                <a:schemeClr val="tx1"/>
              </a:solidFill>
            </a:endParaRPr>
          </a:p>
          <a:p>
            <a:pPr marL="457188" lvl="1" indent="0" algn="just">
              <a:spcBef>
                <a:spcPts val="600"/>
              </a:spcBef>
              <a:buNone/>
            </a:pPr>
            <a:endParaRPr lang="en-US" sz="1800" dirty="0">
              <a:solidFill>
                <a:schemeClr val="tx1"/>
              </a:solidFill>
              <a:ea typeface="+mn-ea"/>
              <a:cs typeface="+mn-cs"/>
            </a:endParaRPr>
          </a:p>
          <a:p>
            <a:pPr marL="857238" lvl="1" indent="-400050" algn="just">
              <a:spcBef>
                <a:spcPts val="600"/>
              </a:spcBef>
              <a:buFont typeface="+mj-lt"/>
              <a:buAutoNum type="romanLcPeriod"/>
            </a:pPr>
            <a:endParaRPr lang="en-US" sz="1800" dirty="0">
              <a:solidFill>
                <a:schemeClr val="tx1"/>
              </a:solidFill>
            </a:endParaRPr>
          </a:p>
          <a:p>
            <a:pPr algn="just">
              <a:spcBef>
                <a:spcPts val="600"/>
              </a:spcBef>
            </a:pPr>
            <a:endParaRPr lang="en-US" sz="1800" dirty="0">
              <a:solidFill>
                <a:schemeClr val="tx1"/>
              </a:solidFill>
            </a:endParaRPr>
          </a:p>
          <a:p>
            <a:pPr marL="0" indent="0" algn="just">
              <a:spcBef>
                <a:spcPts val="600"/>
              </a:spcBef>
              <a:buNone/>
            </a:pPr>
            <a:endParaRPr lang="en-US" sz="1800" dirty="0">
              <a:solidFill>
                <a:schemeClr val="tx1"/>
              </a:solidFill>
            </a:endParaRP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11</a:t>
            </a:fld>
            <a:endParaRPr lang="en-US" dirty="0"/>
          </a:p>
        </p:txBody>
      </p:sp>
      <p:sp>
        <p:nvSpPr>
          <p:cNvPr id="6" name="Footer Placeholder 4">
            <a:extLst>
              <a:ext uri="{FF2B5EF4-FFF2-40B4-BE49-F238E27FC236}">
                <a16:creationId xmlns:a16="http://schemas.microsoft.com/office/drawing/2014/main" id="{F0FB93E5-9E8D-3A1C-8C46-ED366B922164}"/>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012471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457200" y="777871"/>
            <a:ext cx="4166419" cy="4774044"/>
          </a:xfrm>
        </p:spPr>
        <p:txBody>
          <a:bodyPr/>
          <a:lstStyle/>
          <a:p>
            <a:pPr marL="0" indent="0" algn="just">
              <a:spcBef>
                <a:spcPts val="600"/>
              </a:spcBef>
              <a:spcAft>
                <a:spcPts val="600"/>
              </a:spcAft>
              <a:buNone/>
            </a:pPr>
            <a:r>
              <a:rPr lang="en-US"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Impacts of DERs on Voltage Regulation</a:t>
            </a:r>
          </a:p>
          <a:p>
            <a:pPr algn="just">
              <a:spcBef>
                <a:spcPts val="300"/>
              </a:spcBef>
              <a:spcAft>
                <a:spcPts val="3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Addition of DERs can impact voltage in distribution systems.</a:t>
            </a:r>
          </a:p>
          <a:p>
            <a:pPr algn="just">
              <a:spcBef>
                <a:spcPts val="300"/>
              </a:spcBef>
              <a:spcAft>
                <a:spcPts val="3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Previously, DERs were not permitted to actively regulate voltage. They operated </a:t>
            </a:r>
            <a:r>
              <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rPr>
              <a:t>at a fixed </a:t>
            </a: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power factor.</a:t>
            </a:r>
          </a:p>
          <a:p>
            <a:pPr algn="just">
              <a:spcBef>
                <a:spcPts val="300"/>
              </a:spcBef>
              <a:spcAft>
                <a:spcPts val="3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IEEE 1547 standard revised in 2018 permits DERs to regulate voltage by injecting reactive power.</a:t>
            </a:r>
          </a:p>
          <a:p>
            <a:pPr algn="just">
              <a:spcBef>
                <a:spcPts val="300"/>
              </a:spcBef>
              <a:spcAft>
                <a:spcPts val="3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DERs are divided into Category A and Category B. </a:t>
            </a:r>
          </a:p>
          <a:p>
            <a:pPr lvl="1" algn="just">
              <a:spcBef>
                <a:spcPts val="300"/>
              </a:spcBef>
              <a:spcAft>
                <a:spcPts val="3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Category A for the systems with lower penetration of DERs.</a:t>
            </a:r>
          </a:p>
          <a:p>
            <a:pPr lvl="1" algn="just">
              <a:spcBef>
                <a:spcPts val="300"/>
              </a:spcBef>
              <a:spcAft>
                <a:spcPts val="3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Category B for the systems with higher penetration of DERs or system with frequent large variations in power output. </a:t>
            </a:r>
          </a:p>
          <a:p>
            <a:pPr algn="just">
              <a:spcBef>
                <a:spcPts val="300"/>
              </a:spcBef>
              <a:spcAft>
                <a:spcPts val="300"/>
              </a:spcAft>
            </a:pPr>
            <a:r>
              <a:rPr lang="en-US" sz="1400" dirty="0">
                <a:solidFill>
                  <a:schemeClr val="tx1"/>
                </a:solidFill>
                <a:latin typeface="Calibri" panose="020F0502020204030204" pitchFamily="34" charset="0"/>
                <a:cs typeface="Calibri" panose="020F0502020204030204" pitchFamily="34" charset="0"/>
              </a:rPr>
              <a:t>The required reactive power capabilities of the DERs for Category A and Category B are shown in the Figure. These requirements apply to DERs for continuous operation when the voltage is 0.88 and 1.1 times the nominal voltage.</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12</a:t>
            </a:fld>
            <a:endParaRPr lang="en-US"/>
          </a:p>
        </p:txBody>
      </p:sp>
      <p:pic>
        <p:nvPicPr>
          <p:cNvPr id="7" name="Picture 6">
            <a:extLst>
              <a:ext uri="{FF2B5EF4-FFF2-40B4-BE49-F238E27FC236}">
                <a16:creationId xmlns:a16="http://schemas.microsoft.com/office/drawing/2014/main" id="{E9CFDD01-C201-A249-E87D-87E4641249F7}"/>
              </a:ext>
            </a:extLst>
          </p:cNvPr>
          <p:cNvPicPr>
            <a:picLocks noChangeAspect="1"/>
          </p:cNvPicPr>
          <p:nvPr/>
        </p:nvPicPr>
        <p:blipFill>
          <a:blip r:embed="rId2"/>
          <a:stretch>
            <a:fillRect/>
          </a:stretch>
        </p:blipFill>
        <p:spPr>
          <a:xfrm>
            <a:off x="4999845" y="420329"/>
            <a:ext cx="3719003" cy="5259803"/>
          </a:xfrm>
          <a:prstGeom prst="rect">
            <a:avLst/>
          </a:prstGeom>
        </p:spPr>
      </p:pic>
      <p:sp>
        <p:nvSpPr>
          <p:cNvPr id="8" name="TextBox 7">
            <a:extLst>
              <a:ext uri="{FF2B5EF4-FFF2-40B4-BE49-F238E27FC236}">
                <a16:creationId xmlns:a16="http://schemas.microsoft.com/office/drawing/2014/main" id="{FF06798E-EB70-0702-C4D2-A7AF22081F6C}"/>
              </a:ext>
            </a:extLst>
          </p:cNvPr>
          <p:cNvSpPr txBox="1"/>
          <p:nvPr/>
        </p:nvSpPr>
        <p:spPr>
          <a:xfrm>
            <a:off x="5678129" y="5526953"/>
            <a:ext cx="2957051"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Minimum reactive power capability of Category A and B DER.</a:t>
            </a:r>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4. Distributed Energy Resources (DERs)</a:t>
            </a:r>
          </a:p>
        </p:txBody>
      </p:sp>
      <p:sp>
        <p:nvSpPr>
          <p:cNvPr id="6" name="Footer Placeholder 4">
            <a:extLst>
              <a:ext uri="{FF2B5EF4-FFF2-40B4-BE49-F238E27FC236}">
                <a16:creationId xmlns:a16="http://schemas.microsoft.com/office/drawing/2014/main" id="{81AB5F17-D2EB-56FB-E59B-BAC228219F29}"/>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051727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389128" y="777871"/>
            <a:ext cx="8297672" cy="3376117"/>
          </a:xfrm>
        </p:spPr>
        <p:txBody>
          <a:bodyPr/>
          <a:lstStyle/>
          <a:p>
            <a:pPr marL="0" indent="0" algn="just">
              <a:spcBef>
                <a:spcPts val="600"/>
              </a:spcBef>
              <a:spcAft>
                <a:spcPts val="600"/>
              </a:spcAft>
              <a:buNone/>
            </a:pPr>
            <a:r>
              <a:rPr lang="en-US"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Control Function Requirements for DERs</a:t>
            </a:r>
          </a:p>
          <a:p>
            <a:pPr algn="just">
              <a:spcBef>
                <a:spcPts val="600"/>
              </a:spcBef>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Although constant power factor mode with unity power factor setting is the default mode for DER operation unless otherwise specified by the distribution system operator, the distribution system operator has to approve active participation of DERs in voltage regulation. </a:t>
            </a:r>
          </a:p>
          <a:p>
            <a:pPr algn="just">
              <a:spcBef>
                <a:spcPts val="600"/>
              </a:spcBef>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1547 standard requires DERs to have the ability to control voltage, reactive power, and real power within the operating region. These control function requirements are specified in the Table.</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13</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4. Distributed Energy Resources (DERs)</a:t>
            </a:r>
          </a:p>
        </p:txBody>
      </p:sp>
      <p:pic>
        <p:nvPicPr>
          <p:cNvPr id="6" name="Picture 5">
            <a:extLst>
              <a:ext uri="{FF2B5EF4-FFF2-40B4-BE49-F238E27FC236}">
                <a16:creationId xmlns:a16="http://schemas.microsoft.com/office/drawing/2014/main" id="{EEDC93EE-0575-7303-4DE3-34ECFD6C109F}"/>
              </a:ext>
            </a:extLst>
          </p:cNvPr>
          <p:cNvPicPr>
            <a:picLocks noChangeAspect="1"/>
          </p:cNvPicPr>
          <p:nvPr/>
        </p:nvPicPr>
        <p:blipFill>
          <a:blip r:embed="rId2"/>
          <a:stretch>
            <a:fillRect/>
          </a:stretch>
        </p:blipFill>
        <p:spPr>
          <a:xfrm>
            <a:off x="2585067" y="3763613"/>
            <a:ext cx="3905794" cy="1730977"/>
          </a:xfrm>
          <a:prstGeom prst="rect">
            <a:avLst/>
          </a:prstGeom>
        </p:spPr>
      </p:pic>
      <p:sp>
        <p:nvSpPr>
          <p:cNvPr id="7" name="TextBox 6">
            <a:extLst>
              <a:ext uri="{FF2B5EF4-FFF2-40B4-BE49-F238E27FC236}">
                <a16:creationId xmlns:a16="http://schemas.microsoft.com/office/drawing/2014/main" id="{733F6F79-DA53-2888-62B8-BDBD9350F37F}"/>
              </a:ext>
            </a:extLst>
          </p:cNvPr>
          <p:cNvSpPr txBox="1"/>
          <p:nvPr/>
        </p:nvSpPr>
        <p:spPr>
          <a:xfrm>
            <a:off x="1773136" y="5312027"/>
            <a:ext cx="5529655"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Table:  Voltage, reactive power, and real power control function requirements for DER</a:t>
            </a:r>
          </a:p>
        </p:txBody>
      </p:sp>
      <p:sp>
        <p:nvSpPr>
          <p:cNvPr id="8" name="Footer Placeholder 4">
            <a:extLst>
              <a:ext uri="{FF2B5EF4-FFF2-40B4-BE49-F238E27FC236}">
                <a16:creationId xmlns:a16="http://schemas.microsoft.com/office/drawing/2014/main" id="{0D8E1266-23FD-3942-A11C-23C704061FA3}"/>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193875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389128" y="696036"/>
            <a:ext cx="8297672" cy="993427"/>
          </a:xfrm>
        </p:spPr>
        <p:txBody>
          <a:bodyPr/>
          <a:lstStyle/>
          <a:p>
            <a:pPr marL="0" indent="0" algn="just">
              <a:spcBef>
                <a:spcPts val="600"/>
              </a:spcBef>
              <a:spcAft>
                <a:spcPts val="600"/>
              </a:spcAft>
              <a:buNone/>
            </a:pPr>
            <a:r>
              <a:rPr lang="en-US"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Control Function Requirements for DERs</a:t>
            </a:r>
          </a:p>
          <a:p>
            <a:pPr algn="just">
              <a:spcBef>
                <a:spcPts val="600"/>
              </a:spcBef>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Control modes are illustrated in the figures as per the IEEE Standard 1547.</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14</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4. Distributed Energy Resources (DERs)</a:t>
            </a:r>
          </a:p>
        </p:txBody>
      </p:sp>
      <p:pic>
        <p:nvPicPr>
          <p:cNvPr id="9" name="Picture 8">
            <a:extLst>
              <a:ext uri="{FF2B5EF4-FFF2-40B4-BE49-F238E27FC236}">
                <a16:creationId xmlns:a16="http://schemas.microsoft.com/office/drawing/2014/main" id="{7EE8FC63-2E44-C8D5-6D1E-6EB1E5F01B5E}"/>
              </a:ext>
            </a:extLst>
          </p:cNvPr>
          <p:cNvPicPr>
            <a:picLocks noChangeAspect="1"/>
          </p:cNvPicPr>
          <p:nvPr/>
        </p:nvPicPr>
        <p:blipFill>
          <a:blip r:embed="rId2"/>
          <a:stretch>
            <a:fillRect/>
          </a:stretch>
        </p:blipFill>
        <p:spPr>
          <a:xfrm>
            <a:off x="1091911" y="1687955"/>
            <a:ext cx="6960178" cy="3115457"/>
          </a:xfrm>
          <a:prstGeom prst="rect">
            <a:avLst/>
          </a:prstGeom>
        </p:spPr>
      </p:pic>
      <p:sp>
        <p:nvSpPr>
          <p:cNvPr id="10" name="TextBox 9">
            <a:extLst>
              <a:ext uri="{FF2B5EF4-FFF2-40B4-BE49-F238E27FC236}">
                <a16:creationId xmlns:a16="http://schemas.microsoft.com/office/drawing/2014/main" id="{FC3E4DCE-7B7F-D776-DD83-E1FB34823E5A}"/>
              </a:ext>
            </a:extLst>
          </p:cNvPr>
          <p:cNvSpPr txBox="1"/>
          <p:nvPr/>
        </p:nvSpPr>
        <p:spPr>
          <a:xfrm>
            <a:off x="3209253" y="5016156"/>
            <a:ext cx="3685881"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Fig: Volt-</a:t>
            </a:r>
            <a:r>
              <a:rPr lang="en-US" sz="1600" dirty="0" err="1">
                <a:latin typeface="Calibri" panose="020F0502020204030204" pitchFamily="34" charset="0"/>
                <a:cs typeface="Calibri" panose="020F0502020204030204" pitchFamily="34" charset="0"/>
              </a:rPr>
              <a:t>VAr</a:t>
            </a:r>
            <a:r>
              <a:rPr lang="en-US" sz="1600" dirty="0">
                <a:latin typeface="Calibri" panose="020F0502020204030204" pitchFamily="34" charset="0"/>
                <a:cs typeface="Calibri" panose="020F0502020204030204" pitchFamily="34" charset="0"/>
              </a:rPr>
              <a:t> characteristic for DER control</a:t>
            </a:r>
          </a:p>
        </p:txBody>
      </p:sp>
      <p:sp>
        <p:nvSpPr>
          <p:cNvPr id="6" name="Footer Placeholder 4">
            <a:extLst>
              <a:ext uri="{FF2B5EF4-FFF2-40B4-BE49-F238E27FC236}">
                <a16:creationId xmlns:a16="http://schemas.microsoft.com/office/drawing/2014/main" id="{5398C02C-BCAD-7438-981D-4AA41D0A34ED}"/>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327135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389128" y="696036"/>
            <a:ext cx="8297672" cy="993427"/>
          </a:xfrm>
        </p:spPr>
        <p:txBody>
          <a:bodyPr/>
          <a:lstStyle/>
          <a:p>
            <a:pPr marL="0" indent="0" algn="just">
              <a:spcBef>
                <a:spcPts val="600"/>
              </a:spcBef>
              <a:spcAft>
                <a:spcPts val="600"/>
              </a:spcAft>
              <a:buNone/>
            </a:pPr>
            <a:r>
              <a:rPr lang="en-US"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Control Function Requirements for DERs</a:t>
            </a:r>
          </a:p>
          <a:p>
            <a:pPr algn="just">
              <a:spcBef>
                <a:spcPts val="600"/>
              </a:spcBef>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Control modes are illustrated in the figures as per the IEEE Standard 1547.</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15</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4. Distributed Energy Resources (DERs)</a:t>
            </a:r>
          </a:p>
        </p:txBody>
      </p:sp>
      <p:sp>
        <p:nvSpPr>
          <p:cNvPr id="10" name="TextBox 9">
            <a:extLst>
              <a:ext uri="{FF2B5EF4-FFF2-40B4-BE49-F238E27FC236}">
                <a16:creationId xmlns:a16="http://schemas.microsoft.com/office/drawing/2014/main" id="{FC3E4DCE-7B7F-D776-DD83-E1FB34823E5A}"/>
              </a:ext>
            </a:extLst>
          </p:cNvPr>
          <p:cNvSpPr txBox="1"/>
          <p:nvPr/>
        </p:nvSpPr>
        <p:spPr>
          <a:xfrm>
            <a:off x="2782533" y="5229607"/>
            <a:ext cx="3759491"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Fig: Watt-</a:t>
            </a:r>
            <a:r>
              <a:rPr lang="en-US" sz="1600" dirty="0" err="1">
                <a:latin typeface="Calibri" panose="020F0502020204030204" pitchFamily="34" charset="0"/>
                <a:cs typeface="Calibri" panose="020F0502020204030204" pitchFamily="34" charset="0"/>
              </a:rPr>
              <a:t>VAr</a:t>
            </a:r>
            <a:r>
              <a:rPr lang="en-US" sz="1600" dirty="0">
                <a:latin typeface="Calibri" panose="020F0502020204030204" pitchFamily="34" charset="0"/>
                <a:cs typeface="Calibri" panose="020F0502020204030204" pitchFamily="34" charset="0"/>
              </a:rPr>
              <a:t> characteristic for DER control</a:t>
            </a:r>
          </a:p>
        </p:txBody>
      </p:sp>
      <p:pic>
        <p:nvPicPr>
          <p:cNvPr id="7" name="Picture 6">
            <a:extLst>
              <a:ext uri="{FF2B5EF4-FFF2-40B4-BE49-F238E27FC236}">
                <a16:creationId xmlns:a16="http://schemas.microsoft.com/office/drawing/2014/main" id="{36FF6D60-6334-6F48-8A79-478406EF7300}"/>
              </a:ext>
            </a:extLst>
          </p:cNvPr>
          <p:cNvPicPr>
            <a:picLocks noChangeAspect="1"/>
          </p:cNvPicPr>
          <p:nvPr/>
        </p:nvPicPr>
        <p:blipFill>
          <a:blip r:embed="rId2"/>
          <a:stretch>
            <a:fillRect/>
          </a:stretch>
        </p:blipFill>
        <p:spPr>
          <a:xfrm>
            <a:off x="658317" y="1503290"/>
            <a:ext cx="7827366" cy="3579474"/>
          </a:xfrm>
          <a:prstGeom prst="rect">
            <a:avLst/>
          </a:prstGeom>
        </p:spPr>
      </p:pic>
      <p:sp>
        <p:nvSpPr>
          <p:cNvPr id="6" name="Footer Placeholder 4">
            <a:extLst>
              <a:ext uri="{FF2B5EF4-FFF2-40B4-BE49-F238E27FC236}">
                <a16:creationId xmlns:a16="http://schemas.microsoft.com/office/drawing/2014/main" id="{C2DC8CDD-638D-B20C-A398-BF4FB183BE02}"/>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267886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389128" y="696036"/>
            <a:ext cx="8297672" cy="993427"/>
          </a:xfrm>
        </p:spPr>
        <p:txBody>
          <a:bodyPr/>
          <a:lstStyle/>
          <a:p>
            <a:pPr marL="0" indent="0" algn="just">
              <a:spcBef>
                <a:spcPts val="600"/>
              </a:spcBef>
              <a:spcAft>
                <a:spcPts val="600"/>
              </a:spcAft>
              <a:buNone/>
            </a:pPr>
            <a:r>
              <a:rPr lang="en-US"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Control Function Requirements for DERs</a:t>
            </a:r>
          </a:p>
          <a:p>
            <a:pPr algn="just">
              <a:spcBef>
                <a:spcPts val="600"/>
              </a:spcBef>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Control modes are illustrated in the figures as per the IEEE Standard 1547.</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16</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4. Distributed Energy Resources (DERs)</a:t>
            </a:r>
          </a:p>
        </p:txBody>
      </p:sp>
      <p:sp>
        <p:nvSpPr>
          <p:cNvPr id="10" name="TextBox 9">
            <a:extLst>
              <a:ext uri="{FF2B5EF4-FFF2-40B4-BE49-F238E27FC236}">
                <a16:creationId xmlns:a16="http://schemas.microsoft.com/office/drawing/2014/main" id="{FC3E4DCE-7B7F-D776-DD83-E1FB34823E5A}"/>
              </a:ext>
            </a:extLst>
          </p:cNvPr>
          <p:cNvSpPr txBox="1"/>
          <p:nvPr/>
        </p:nvSpPr>
        <p:spPr>
          <a:xfrm>
            <a:off x="2765116" y="5559012"/>
            <a:ext cx="3978846"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Fig: Volt–Watt characteristic for DER control.</a:t>
            </a:r>
          </a:p>
        </p:txBody>
      </p:sp>
      <p:pic>
        <p:nvPicPr>
          <p:cNvPr id="8" name="Picture 7">
            <a:extLst>
              <a:ext uri="{FF2B5EF4-FFF2-40B4-BE49-F238E27FC236}">
                <a16:creationId xmlns:a16="http://schemas.microsoft.com/office/drawing/2014/main" id="{25DCB0AF-F532-284F-CCA3-8C9F32D28C2E}"/>
              </a:ext>
            </a:extLst>
          </p:cNvPr>
          <p:cNvPicPr>
            <a:picLocks noChangeAspect="1"/>
          </p:cNvPicPr>
          <p:nvPr/>
        </p:nvPicPr>
        <p:blipFill>
          <a:blip r:embed="rId2"/>
          <a:stretch>
            <a:fillRect/>
          </a:stretch>
        </p:blipFill>
        <p:spPr>
          <a:xfrm>
            <a:off x="949234" y="1555311"/>
            <a:ext cx="7120402" cy="3931116"/>
          </a:xfrm>
          <a:prstGeom prst="rect">
            <a:avLst/>
          </a:prstGeom>
        </p:spPr>
      </p:pic>
      <p:sp>
        <p:nvSpPr>
          <p:cNvPr id="6" name="Footer Placeholder 4">
            <a:extLst>
              <a:ext uri="{FF2B5EF4-FFF2-40B4-BE49-F238E27FC236}">
                <a16:creationId xmlns:a16="http://schemas.microsoft.com/office/drawing/2014/main" id="{118A974A-91BB-D692-83C0-B10DF3AC70FE}"/>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05944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389128" y="777871"/>
            <a:ext cx="8297672" cy="3376117"/>
          </a:xfrm>
        </p:spPr>
        <p:txBody>
          <a:bodyPr/>
          <a:lstStyle/>
          <a:p>
            <a:pPr marL="0" indent="0" algn="just">
              <a:spcBef>
                <a:spcPts val="600"/>
              </a:spcBef>
              <a:spcAft>
                <a:spcPts val="600"/>
              </a:spcAft>
              <a:buNone/>
            </a:pPr>
            <a:r>
              <a:rPr lang="en-US"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Control Function Requirements for DERs</a:t>
            </a:r>
          </a:p>
          <a:p>
            <a:pPr algn="just">
              <a:spcBef>
                <a:spcPts val="600"/>
              </a:spcBef>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Standard 1547 provides suggested values for various set points shown in these figures. </a:t>
            </a:r>
          </a:p>
          <a:p>
            <a:pPr algn="just">
              <a:spcBef>
                <a:spcPts val="600"/>
              </a:spcBef>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DERs will provide the capabilities of mutually exclusive reactive power control modes listed in this table and will be capable of initiating any of these modes one at a time. </a:t>
            </a:r>
          </a:p>
          <a:p>
            <a:pPr algn="just">
              <a:spcBef>
                <a:spcPts val="600"/>
              </a:spcBef>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DER operator is responsible for implementing changes to settings and mode selections upon request by the system operator within a specified time. Other control modes mutually agreeable to the DER operator and the system operator can also be implemented.</a:t>
            </a:r>
          </a:p>
          <a:p>
            <a:pPr algn="just">
              <a:spcBef>
                <a:spcPts val="600"/>
              </a:spcBef>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Irrespective of the type of DER and the selected control mode, DERs supply real power and either supply or absorb reactive power. </a:t>
            </a:r>
          </a:p>
          <a:p>
            <a:pPr algn="just">
              <a:spcBef>
                <a:spcPts val="600"/>
              </a:spcBef>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Thus, while considering DER as a load, one must consider its real power and reactive power as negative if delivering it, and positive if absorbing it.</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17</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4. Distributed Energy Resources (DERs)</a:t>
            </a:r>
          </a:p>
        </p:txBody>
      </p:sp>
      <p:sp>
        <p:nvSpPr>
          <p:cNvPr id="6" name="Footer Placeholder 4">
            <a:extLst>
              <a:ext uri="{FF2B5EF4-FFF2-40B4-BE49-F238E27FC236}">
                <a16:creationId xmlns:a16="http://schemas.microsoft.com/office/drawing/2014/main" id="{9874A695-E476-FA88-A99D-FFE9A04465AF}"/>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601538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p:txBody>
          <a:bodyPr/>
          <a:lstStyle/>
          <a:p>
            <a:pPr algn="just">
              <a:spcBef>
                <a:spcPts val="600"/>
              </a:spcBef>
              <a:spcAft>
                <a:spcPts val="600"/>
              </a:spcAft>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Since a typical distribution system is unbalanced due to both design and operation, it is imperative that the system's steady‐state performance evaluation or analysis be conducted in three‐phase domain, or to consider each phase separately</a:t>
            </a:r>
          </a:p>
          <a:p>
            <a:pPr algn="just">
              <a:spcBef>
                <a:spcPts val="600"/>
              </a:spcBef>
              <a:spcAft>
                <a:spcPts val="600"/>
              </a:spcAft>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It is unlike transmission systems, where usually single‐phase power flow studies are conducted while considering the system to be balanced.</a:t>
            </a:r>
          </a:p>
          <a:p>
            <a:pPr algn="just">
              <a:spcBef>
                <a:spcPts val="600"/>
              </a:spcBef>
              <a:spcAft>
                <a:spcPts val="600"/>
              </a:spcAft>
            </a:pPr>
            <a:r>
              <a:rPr lang="en-US" sz="1600" dirty="0">
                <a:solidFill>
                  <a:schemeClr val="tx1"/>
                </a:solidFill>
                <a:latin typeface="Calibri" panose="020F0502020204030204" pitchFamily="34" charset="0"/>
                <a:cs typeface="Calibri" panose="020F0502020204030204" pitchFamily="34" charset="0"/>
              </a:rPr>
              <a:t>To facilitate distribution system analysis, various models shown in the table are used for the components of the system.</a:t>
            </a:r>
          </a:p>
          <a:p>
            <a:pPr algn="just">
              <a:spcBef>
                <a:spcPts val="1200"/>
              </a:spcBef>
              <a:spcAft>
                <a:spcPts val="600"/>
              </a:spcAft>
            </a:pPr>
            <a:endParaRPr lang="en-US" sz="1800" dirty="0">
              <a:solidFill>
                <a:schemeClr val="tx1"/>
              </a:solidFill>
            </a:endParaRPr>
          </a:p>
          <a:p>
            <a:pPr marL="457188" lvl="1" indent="0" algn="just">
              <a:spcBef>
                <a:spcPts val="600"/>
              </a:spcBef>
              <a:buNone/>
            </a:pPr>
            <a:endParaRPr lang="en-US" sz="1800" dirty="0">
              <a:solidFill>
                <a:schemeClr val="tx1"/>
              </a:solidFill>
              <a:ea typeface="+mn-ea"/>
              <a:cs typeface="+mn-cs"/>
            </a:endParaRPr>
          </a:p>
          <a:p>
            <a:pPr marL="857238" lvl="1" indent="-400050" algn="just">
              <a:spcBef>
                <a:spcPts val="600"/>
              </a:spcBef>
              <a:buFont typeface="+mj-lt"/>
              <a:buAutoNum type="romanLcPeriod"/>
            </a:pPr>
            <a:endParaRPr lang="en-US" sz="1800" dirty="0">
              <a:solidFill>
                <a:schemeClr val="tx1"/>
              </a:solidFill>
            </a:endParaRPr>
          </a:p>
          <a:p>
            <a:pPr algn="just">
              <a:spcBef>
                <a:spcPts val="600"/>
              </a:spcBef>
            </a:pPr>
            <a:endParaRPr lang="en-US" sz="1800" dirty="0">
              <a:solidFill>
                <a:schemeClr val="tx1"/>
              </a:solidFill>
            </a:endParaRPr>
          </a:p>
          <a:p>
            <a:pPr marL="0" indent="0" algn="just">
              <a:spcBef>
                <a:spcPts val="600"/>
              </a:spcBef>
              <a:buNone/>
            </a:pPr>
            <a:endParaRPr lang="en-US" sz="1800" dirty="0">
              <a:solidFill>
                <a:schemeClr val="tx1"/>
              </a:solidFill>
            </a:endParaRP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18</a:t>
            </a:fld>
            <a:endParaRPr lang="en-US"/>
          </a:p>
        </p:txBody>
      </p:sp>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08EC5F9F-8ABC-D011-CD3B-F88CB5262FD7}"/>
                  </a:ext>
                </a:extLst>
              </p:cNvPr>
              <p:cNvGraphicFramePr>
                <a:graphicFrameLocks noGrp="1"/>
              </p:cNvGraphicFramePr>
              <p:nvPr>
                <p:extLst>
                  <p:ext uri="{D42A27DB-BD31-4B8C-83A1-F6EECF244321}">
                    <p14:modId xmlns:p14="http://schemas.microsoft.com/office/powerpoint/2010/main" val="161394386"/>
                  </p:ext>
                </p:extLst>
              </p:nvPr>
            </p:nvGraphicFramePr>
            <p:xfrm>
              <a:off x="752928" y="3203870"/>
              <a:ext cx="7638144" cy="2601687"/>
            </p:xfrm>
            <a:graphic>
              <a:graphicData uri="http://schemas.openxmlformats.org/drawingml/2006/table">
                <a:tbl>
                  <a:tblPr firstRow="1" bandRow="1">
                    <a:tableStyleId>{5940675A-B579-460E-94D1-54222C63F5DA}</a:tableStyleId>
                  </a:tblPr>
                  <a:tblGrid>
                    <a:gridCol w="2151744">
                      <a:extLst>
                        <a:ext uri="{9D8B030D-6E8A-4147-A177-3AD203B41FA5}">
                          <a16:colId xmlns:a16="http://schemas.microsoft.com/office/drawing/2014/main" val="1628161578"/>
                        </a:ext>
                      </a:extLst>
                    </a:gridCol>
                    <a:gridCol w="5486400">
                      <a:extLst>
                        <a:ext uri="{9D8B030D-6E8A-4147-A177-3AD203B41FA5}">
                          <a16:colId xmlns:a16="http://schemas.microsoft.com/office/drawing/2014/main" val="1632285542"/>
                        </a:ext>
                      </a:extLst>
                    </a:gridCol>
                  </a:tblGrid>
                  <a:tr h="399869">
                    <a:tc>
                      <a:txBody>
                        <a:bodyPr/>
                        <a:lstStyle/>
                        <a:p>
                          <a:pPr algn="ctr"/>
                          <a:r>
                            <a:rPr lang="en-US" sz="1600" b="1" dirty="0">
                              <a:latin typeface="Calibri" panose="020F0502020204030204" pitchFamily="34" charset="0"/>
                              <a:cs typeface="Calibri" panose="020F0502020204030204" pitchFamily="34" charset="0"/>
                            </a:rPr>
                            <a:t>Components</a:t>
                          </a:r>
                        </a:p>
                      </a:txBody>
                      <a:tcPr/>
                    </a:tc>
                    <a:tc>
                      <a:txBody>
                        <a:bodyPr/>
                        <a:lstStyle/>
                        <a:p>
                          <a:pPr algn="ctr"/>
                          <a:r>
                            <a:rPr lang="en-US" sz="1600" b="1" dirty="0">
                              <a:latin typeface="Calibri" panose="020F0502020204030204" pitchFamily="34" charset="0"/>
                              <a:cs typeface="Calibri" panose="020F0502020204030204" pitchFamily="34" charset="0"/>
                            </a:rPr>
                            <a:t>Mathematical Model</a:t>
                          </a:r>
                        </a:p>
                      </a:txBody>
                      <a:tcPr/>
                    </a:tc>
                    <a:extLst>
                      <a:ext uri="{0D108BD9-81ED-4DB2-BD59-A6C34878D82A}">
                        <a16:rowId xmlns:a16="http://schemas.microsoft.com/office/drawing/2014/main" val="1204174730"/>
                      </a:ext>
                    </a:extLst>
                  </a:tr>
                  <a:tr h="399869">
                    <a:tc>
                      <a:txBody>
                        <a:bodyPr/>
                        <a:lstStyle/>
                        <a:p>
                          <a:r>
                            <a:rPr lang="en-US" sz="1600" dirty="0">
                              <a:latin typeface="Calibri" panose="020F0502020204030204" pitchFamily="34" charset="0"/>
                              <a:cs typeface="Calibri" panose="020F0502020204030204" pitchFamily="34" charset="0"/>
                            </a:rPr>
                            <a:t>Substation</a:t>
                          </a:r>
                        </a:p>
                      </a:txBody>
                      <a:tcPr/>
                    </a:tc>
                    <a:tc>
                      <a:txBody>
                        <a:bodyPr/>
                        <a:lstStyle/>
                        <a:p>
                          <a:pPr algn="just"/>
                          <a:r>
                            <a:rPr lang="en-US" sz="1600" dirty="0">
                              <a:latin typeface="Calibri" panose="020F0502020204030204" pitchFamily="34" charset="0"/>
                              <a:cs typeface="Calibri" panose="020F0502020204030204" pitchFamily="34" charset="0"/>
                            </a:rPr>
                            <a:t>Infinite source as a reference bus, where voltage magnitude can be controlled using regulators and/or taps on the transformers</a:t>
                          </a:r>
                        </a:p>
                      </a:txBody>
                      <a:tcPr/>
                    </a:tc>
                    <a:extLst>
                      <a:ext uri="{0D108BD9-81ED-4DB2-BD59-A6C34878D82A}">
                        <a16:rowId xmlns:a16="http://schemas.microsoft.com/office/drawing/2014/main" val="1302240435"/>
                      </a:ext>
                    </a:extLst>
                  </a:tr>
                  <a:tr h="399869">
                    <a:tc>
                      <a:txBody>
                        <a:bodyPr/>
                        <a:lstStyle/>
                        <a:p>
                          <a:r>
                            <a:rPr lang="en-US" sz="1600" dirty="0">
                              <a:latin typeface="Calibri" panose="020F0502020204030204" pitchFamily="34" charset="0"/>
                              <a:cs typeface="Calibri" panose="020F0502020204030204" pitchFamily="34" charset="0"/>
                            </a:rPr>
                            <a:t>Feeders and Laterals</a:t>
                          </a:r>
                        </a:p>
                      </a:txBody>
                      <a:tcPr/>
                    </a:tc>
                    <a:tc>
                      <a:txBody>
                        <a:bodyPr/>
                        <a:lstStyle/>
                        <a:p>
                          <a:pPr algn="just"/>
                          <a:r>
                            <a:rPr lang="en-US" sz="1600" dirty="0">
                              <a:latin typeface="Calibri" panose="020F0502020204030204" pitchFamily="34" charset="0"/>
                              <a:cs typeface="Calibri" panose="020F0502020204030204" pitchFamily="34" charset="0"/>
                            </a:rPr>
                            <a:t>Three‐phase series impedance and shunt admittance matrices for each line section. Shunt admittance matrix is included for long underground cable with significant charge currents</a:t>
                          </a:r>
                        </a:p>
                      </a:txBody>
                      <a:tcPr/>
                    </a:tc>
                    <a:extLst>
                      <a:ext uri="{0D108BD9-81ED-4DB2-BD59-A6C34878D82A}">
                        <a16:rowId xmlns:a16="http://schemas.microsoft.com/office/drawing/2014/main" val="4272251518"/>
                      </a:ext>
                    </a:extLst>
                  </a:tr>
                  <a:tr h="399869">
                    <a:tc>
                      <a:txBody>
                        <a:bodyPr/>
                        <a:lstStyle/>
                        <a:p>
                          <a:r>
                            <a:rPr lang="en-US" sz="1600" dirty="0">
                              <a:latin typeface="Calibri" panose="020F0502020204030204" pitchFamily="34" charset="0"/>
                              <a:cs typeface="Calibri" panose="020F0502020204030204" pitchFamily="34" charset="0"/>
                            </a:rPr>
                            <a:t>Load</a:t>
                          </a:r>
                        </a:p>
                      </a:txBody>
                      <a:tcPr/>
                    </a:tc>
                    <a:tc>
                      <a:txBody>
                        <a:bodyPr/>
                        <a:lstStyle/>
                        <a:p>
                          <a:pPr algn="just"/>
                          <a:r>
                            <a:rPr lang="en-US" sz="1600" dirty="0">
                              <a:latin typeface="Calibri" panose="020F0502020204030204" pitchFamily="34" charset="0"/>
                              <a:cs typeface="Calibri" panose="020F0502020204030204" pitchFamily="34" charset="0"/>
                            </a:rPr>
                            <a:t>Complex power </a:t>
                          </a:r>
                          <a14:m>
                            <m:oMath xmlns:m="http://schemas.openxmlformats.org/officeDocument/2006/math">
                              <m:r>
                                <a:rPr lang="en-US" sz="1600" b="0" i="1" kern="1200" smtClean="0">
                                  <a:solidFill>
                                    <a:schemeClr val="tx1"/>
                                  </a:solidFill>
                                  <a:effectLst/>
                                  <a:latin typeface="Cambria Math" panose="02040503050406030204" pitchFamily="18" charset="0"/>
                                  <a:ea typeface="+mn-ea"/>
                                  <a:cs typeface="+mn-cs"/>
                                </a:rPr>
                                <m:t>(</m:t>
                              </m:r>
                              <m:sSubSup>
                                <m:sSubSupPr>
                                  <m:ctrlPr>
                                    <a:rPr lang="en-US" sz="1600" b="0" i="1" kern="1200" smtClean="0">
                                      <a:solidFill>
                                        <a:schemeClr val="tx1"/>
                                      </a:solidFill>
                                      <a:effectLst/>
                                      <a:latin typeface="Cambria Math" panose="02040503050406030204" pitchFamily="18" charset="0"/>
                                      <a:ea typeface="+mn-ea"/>
                                      <a:cs typeface="+mn-cs"/>
                                    </a:rPr>
                                  </m:ctrlPr>
                                </m:sSubSupPr>
                                <m:e>
                                  <m:r>
                                    <a:rPr lang="en-US" sz="1600" b="0" i="1" kern="1200" smtClean="0">
                                      <a:solidFill>
                                        <a:schemeClr val="tx1"/>
                                      </a:solidFill>
                                      <a:effectLst/>
                                      <a:latin typeface="Cambria Math" panose="02040503050406030204" pitchFamily="18" charset="0"/>
                                      <a:ea typeface="+mn-ea"/>
                                      <a:cs typeface="+mn-cs"/>
                                    </a:rPr>
                                    <m:t>𝑃</m:t>
                                  </m:r>
                                </m:e>
                                <m:sub>
                                  <m:r>
                                    <a:rPr lang="en-US" sz="1600" b="0" i="1" kern="1200" smtClean="0">
                                      <a:solidFill>
                                        <a:schemeClr val="tx1"/>
                                      </a:solidFill>
                                      <a:effectLst/>
                                      <a:latin typeface="Cambria Math" panose="02040503050406030204" pitchFamily="18" charset="0"/>
                                      <a:ea typeface="+mn-ea"/>
                                      <a:cs typeface="+mn-cs"/>
                                    </a:rPr>
                                    <m:t>𝑖</m:t>
                                  </m:r>
                                </m:sub>
                                <m:sup>
                                  <m:r>
                                    <a:rPr lang="en-US" sz="1600" b="0" i="1" kern="1200" smtClean="0">
                                      <a:solidFill>
                                        <a:schemeClr val="tx1"/>
                                      </a:solidFill>
                                      <a:effectLst/>
                                      <a:latin typeface="Cambria Math" panose="02040503050406030204" pitchFamily="18" charset="0"/>
                                      <a:ea typeface="+mn-ea"/>
                                      <a:cs typeface="+mn-cs"/>
                                    </a:rPr>
                                    <m:t>𝑎𝑏𝑐</m:t>
                                  </m:r>
                                </m:sup>
                              </m:sSubSup>
                              <m:r>
                                <a:rPr lang="en-US" sz="1600" b="0" i="1" kern="1200" smtClean="0">
                                  <a:solidFill>
                                    <a:schemeClr val="tx1"/>
                                  </a:solidFill>
                                  <a:effectLst/>
                                  <a:latin typeface="Cambria Math" panose="02040503050406030204" pitchFamily="18" charset="0"/>
                                  <a:ea typeface="+mn-ea"/>
                                  <a:cs typeface="+mn-cs"/>
                                </a:rPr>
                                <m:t>+</m:t>
                              </m:r>
                              <m:sSubSup>
                                <m:sSubSupPr>
                                  <m:ctrlPr>
                                    <a:rPr lang="en-US" sz="1600" b="0" i="1" kern="1200" smtClean="0">
                                      <a:solidFill>
                                        <a:schemeClr val="tx1"/>
                                      </a:solidFill>
                                      <a:effectLst/>
                                      <a:latin typeface="Cambria Math" panose="02040503050406030204" pitchFamily="18" charset="0"/>
                                      <a:ea typeface="+mn-ea"/>
                                      <a:cs typeface="+mn-cs"/>
                                    </a:rPr>
                                  </m:ctrlPr>
                                </m:sSubSupPr>
                                <m:e>
                                  <m:r>
                                    <a:rPr lang="en-US" sz="1600" b="0" i="1" kern="1200" smtClean="0">
                                      <a:solidFill>
                                        <a:schemeClr val="tx1"/>
                                      </a:solidFill>
                                      <a:effectLst/>
                                      <a:latin typeface="Cambria Math" panose="02040503050406030204" pitchFamily="18" charset="0"/>
                                      <a:ea typeface="+mn-ea"/>
                                      <a:cs typeface="+mn-cs"/>
                                    </a:rPr>
                                    <m:t>𝑗𝑄</m:t>
                                  </m:r>
                                </m:e>
                                <m:sub>
                                  <m:r>
                                    <a:rPr lang="en-US" sz="1600" b="0" i="1" kern="1200" smtClean="0">
                                      <a:solidFill>
                                        <a:schemeClr val="tx1"/>
                                      </a:solidFill>
                                      <a:effectLst/>
                                      <a:latin typeface="Cambria Math" panose="02040503050406030204" pitchFamily="18" charset="0"/>
                                      <a:ea typeface="+mn-ea"/>
                                      <a:cs typeface="+mn-cs"/>
                                    </a:rPr>
                                    <m:t>𝑖</m:t>
                                  </m:r>
                                </m:sub>
                                <m:sup>
                                  <m:r>
                                    <a:rPr lang="en-US" sz="1600" b="0" i="1" kern="1200" smtClean="0">
                                      <a:solidFill>
                                        <a:schemeClr val="tx1"/>
                                      </a:solidFill>
                                      <a:effectLst/>
                                      <a:latin typeface="Cambria Math" panose="02040503050406030204" pitchFamily="18" charset="0"/>
                                      <a:ea typeface="+mn-ea"/>
                                      <a:cs typeface="+mn-cs"/>
                                    </a:rPr>
                                    <m:t>𝑎𝑏𝑐</m:t>
                                  </m:r>
                                </m:sup>
                              </m:sSubSup>
                              <m:r>
                                <a:rPr lang="en-US" sz="1600" b="0" i="1" kern="1200" smtClean="0">
                                  <a:solidFill>
                                    <a:schemeClr val="tx1"/>
                                  </a:solidFill>
                                  <a:effectLst/>
                                  <a:latin typeface="Cambria Math" panose="02040503050406030204" pitchFamily="18" charset="0"/>
                                  <a:ea typeface="+mn-ea"/>
                                  <a:cs typeface="+mn-cs"/>
                                </a:rPr>
                                <m:t>)</m:t>
                              </m:r>
                            </m:oMath>
                          </a14:m>
                          <a:r>
                            <a:rPr lang="en-US" sz="1600" i="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for each bus</a:t>
                          </a:r>
                          <a:r>
                            <a:rPr lang="en-US" sz="1600" baseline="0" dirty="0">
                              <a:latin typeface="Calibri" panose="020F0502020204030204" pitchFamily="34" charset="0"/>
                              <a:cs typeface="Calibri" panose="020F0502020204030204" pitchFamily="34" charset="0"/>
                            </a:rPr>
                            <a:t> </a:t>
                          </a:r>
                          <a:r>
                            <a:rPr lang="en-US" sz="1600" i="1" baseline="0" dirty="0">
                              <a:latin typeface="Calibri" panose="020F0502020204030204" pitchFamily="34" charset="0"/>
                              <a:cs typeface="Calibri" panose="020F0502020204030204" pitchFamily="34" charset="0"/>
                            </a:rPr>
                            <a:t>i</a:t>
                          </a:r>
                          <a:endParaRPr lang="en-US" sz="1600" i="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08725407"/>
                      </a:ext>
                    </a:extLst>
                  </a:tr>
                  <a:tr h="399869">
                    <a:tc>
                      <a:txBody>
                        <a:bodyPr/>
                        <a:lstStyle/>
                        <a:p>
                          <a:r>
                            <a:rPr lang="en-US" sz="1600" dirty="0">
                              <a:latin typeface="Calibri" panose="020F0502020204030204" pitchFamily="34" charset="0"/>
                              <a:cs typeface="Calibri" panose="020F0502020204030204" pitchFamily="34" charset="0"/>
                            </a:rPr>
                            <a:t>DER</a:t>
                          </a:r>
                        </a:p>
                      </a:txBody>
                      <a:tcPr/>
                    </a:tc>
                    <a:tc>
                      <a:txBody>
                        <a:bodyPr/>
                        <a:lstStyle/>
                        <a:p>
                          <a:pPr marL="0" marR="0" lvl="0" indent="0" algn="just" defTabSz="457189"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Complex power </a:t>
                          </a:r>
                          <a14:m>
                            <m:oMath xmlns:m="http://schemas.openxmlformats.org/officeDocument/2006/math">
                              <m:r>
                                <a:rPr lang="en-US" sz="1600" b="0" i="1" kern="1200" smtClean="0">
                                  <a:solidFill>
                                    <a:schemeClr val="tx1"/>
                                  </a:solidFill>
                                  <a:effectLst/>
                                  <a:latin typeface="Cambria Math" panose="02040503050406030204" pitchFamily="18" charset="0"/>
                                  <a:ea typeface="+mn-ea"/>
                                  <a:cs typeface="+mn-cs"/>
                                </a:rPr>
                                <m:t>(</m:t>
                              </m:r>
                              <m:sSubSup>
                                <m:sSubSupPr>
                                  <m:ctrlPr>
                                    <a:rPr lang="en-US" sz="1600" b="0" i="1" kern="1200" smtClean="0">
                                      <a:solidFill>
                                        <a:schemeClr val="tx1"/>
                                      </a:solidFill>
                                      <a:effectLst/>
                                      <a:latin typeface="Cambria Math" panose="02040503050406030204" pitchFamily="18" charset="0"/>
                                      <a:ea typeface="+mn-ea"/>
                                      <a:cs typeface="+mn-cs"/>
                                    </a:rPr>
                                  </m:ctrlPr>
                                </m:sSubSupPr>
                                <m:e>
                                  <m:r>
                                    <a:rPr lang="en-US" sz="1600" b="0" i="1" kern="1200" smtClean="0">
                                      <a:solidFill>
                                        <a:schemeClr val="tx1"/>
                                      </a:solidFill>
                                      <a:effectLst/>
                                      <a:latin typeface="Cambria Math" panose="02040503050406030204" pitchFamily="18" charset="0"/>
                                      <a:ea typeface="+mn-ea"/>
                                      <a:cs typeface="+mn-cs"/>
                                    </a:rPr>
                                    <m:t>𝑃</m:t>
                                  </m:r>
                                </m:e>
                                <m:sub>
                                  <m:r>
                                    <a:rPr lang="en-US" sz="1600" b="0" i="1" kern="1200" smtClean="0">
                                      <a:solidFill>
                                        <a:schemeClr val="tx1"/>
                                      </a:solidFill>
                                      <a:effectLst/>
                                      <a:latin typeface="Cambria Math" panose="02040503050406030204" pitchFamily="18" charset="0"/>
                                      <a:ea typeface="+mn-ea"/>
                                      <a:cs typeface="+mn-cs"/>
                                    </a:rPr>
                                    <m:t>𝑖</m:t>
                                  </m:r>
                                </m:sub>
                                <m:sup>
                                  <m:r>
                                    <a:rPr lang="en-US" sz="1600" b="0" i="1" kern="1200" smtClean="0">
                                      <a:solidFill>
                                        <a:schemeClr val="tx1"/>
                                      </a:solidFill>
                                      <a:effectLst/>
                                      <a:latin typeface="Cambria Math" panose="02040503050406030204" pitchFamily="18" charset="0"/>
                                      <a:ea typeface="+mn-ea"/>
                                      <a:cs typeface="+mn-cs"/>
                                    </a:rPr>
                                    <m:t>𝑎𝑏𝑐</m:t>
                                  </m:r>
                                </m:sup>
                              </m:sSubSup>
                              <m:r>
                                <a:rPr lang="en-US" sz="1600" b="0" i="1" kern="1200" smtClean="0">
                                  <a:solidFill>
                                    <a:schemeClr val="tx1"/>
                                  </a:solidFill>
                                  <a:effectLst/>
                                  <a:latin typeface="Cambria Math" panose="02040503050406030204" pitchFamily="18" charset="0"/>
                                  <a:ea typeface="+mn-ea"/>
                                  <a:cs typeface="+mn-cs"/>
                                </a:rPr>
                                <m:t>+</m:t>
                              </m:r>
                              <m:sSubSup>
                                <m:sSubSupPr>
                                  <m:ctrlPr>
                                    <a:rPr lang="en-US" sz="1600" b="0" i="1" kern="1200" smtClean="0">
                                      <a:solidFill>
                                        <a:schemeClr val="tx1"/>
                                      </a:solidFill>
                                      <a:effectLst/>
                                      <a:latin typeface="Cambria Math" panose="02040503050406030204" pitchFamily="18" charset="0"/>
                                      <a:ea typeface="+mn-ea"/>
                                      <a:cs typeface="+mn-cs"/>
                                    </a:rPr>
                                  </m:ctrlPr>
                                </m:sSubSupPr>
                                <m:e>
                                  <m:r>
                                    <a:rPr lang="en-US" sz="1600" b="0" i="1" kern="1200" smtClean="0">
                                      <a:solidFill>
                                        <a:schemeClr val="tx1"/>
                                      </a:solidFill>
                                      <a:effectLst/>
                                      <a:latin typeface="Cambria Math" panose="02040503050406030204" pitchFamily="18" charset="0"/>
                                      <a:ea typeface="+mn-ea"/>
                                      <a:cs typeface="+mn-cs"/>
                                    </a:rPr>
                                    <m:t>𝑗𝑄</m:t>
                                  </m:r>
                                </m:e>
                                <m:sub>
                                  <m:r>
                                    <a:rPr lang="en-US" sz="1600" b="0" i="1" kern="1200" smtClean="0">
                                      <a:solidFill>
                                        <a:schemeClr val="tx1"/>
                                      </a:solidFill>
                                      <a:effectLst/>
                                      <a:latin typeface="Cambria Math" panose="02040503050406030204" pitchFamily="18" charset="0"/>
                                      <a:ea typeface="+mn-ea"/>
                                      <a:cs typeface="+mn-cs"/>
                                    </a:rPr>
                                    <m:t>𝑖</m:t>
                                  </m:r>
                                </m:sub>
                                <m:sup>
                                  <m:r>
                                    <a:rPr lang="en-US" sz="1600" b="0" i="1" kern="1200" smtClean="0">
                                      <a:solidFill>
                                        <a:schemeClr val="tx1"/>
                                      </a:solidFill>
                                      <a:effectLst/>
                                      <a:latin typeface="Cambria Math" panose="02040503050406030204" pitchFamily="18" charset="0"/>
                                      <a:ea typeface="+mn-ea"/>
                                      <a:cs typeface="+mn-cs"/>
                                    </a:rPr>
                                    <m:t>𝑎𝑏𝑐</m:t>
                                  </m:r>
                                </m:sup>
                              </m:sSubSup>
                              <m:r>
                                <a:rPr lang="en-US" sz="1600" b="0" i="1" kern="1200" smtClean="0">
                                  <a:solidFill>
                                    <a:schemeClr val="tx1"/>
                                  </a:solidFill>
                                  <a:effectLst/>
                                  <a:latin typeface="Cambria Math" panose="02040503050406030204" pitchFamily="18" charset="0"/>
                                  <a:ea typeface="+mn-ea"/>
                                  <a:cs typeface="+mn-cs"/>
                                </a:rPr>
                                <m:t>)</m:t>
                              </m:r>
                            </m:oMath>
                          </a14:m>
                          <a:r>
                            <a:rPr lang="en-US" sz="1600" i="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for each bus</a:t>
                          </a:r>
                          <a:r>
                            <a:rPr lang="en-US" sz="1600" baseline="0" dirty="0">
                              <a:latin typeface="Calibri" panose="020F0502020204030204" pitchFamily="34" charset="0"/>
                              <a:cs typeface="Calibri" panose="020F0502020204030204" pitchFamily="34" charset="0"/>
                            </a:rPr>
                            <a:t> </a:t>
                          </a:r>
                          <a:r>
                            <a:rPr lang="en-US" sz="1600" i="1" baseline="0" dirty="0">
                              <a:latin typeface="Calibri" panose="020F0502020204030204" pitchFamily="34" charset="0"/>
                              <a:cs typeface="Calibri" panose="020F0502020204030204" pitchFamily="34" charset="0"/>
                            </a:rPr>
                            <a:t>i</a:t>
                          </a:r>
                          <a:endParaRPr lang="en-US" sz="1600" i="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94373938"/>
                      </a:ext>
                    </a:extLst>
                  </a:tr>
                </a:tbl>
              </a:graphicData>
            </a:graphic>
          </p:graphicFrame>
        </mc:Choice>
        <mc:Fallback xmlns="">
          <p:graphicFrame>
            <p:nvGraphicFramePr>
              <p:cNvPr id="6" name="Table 6">
                <a:extLst>
                  <a:ext uri="{FF2B5EF4-FFF2-40B4-BE49-F238E27FC236}">
                    <a16:creationId xmlns:a16="http://schemas.microsoft.com/office/drawing/2014/main" id="{08EC5F9F-8ABC-D011-CD3B-F88CB5262FD7}"/>
                  </a:ext>
                </a:extLst>
              </p:cNvPr>
              <p:cNvGraphicFramePr>
                <a:graphicFrameLocks noGrp="1"/>
              </p:cNvGraphicFramePr>
              <p:nvPr>
                <p:extLst>
                  <p:ext uri="{D42A27DB-BD31-4B8C-83A1-F6EECF244321}">
                    <p14:modId xmlns:p14="http://schemas.microsoft.com/office/powerpoint/2010/main" val="161394386"/>
                  </p:ext>
                </p:extLst>
              </p:nvPr>
            </p:nvGraphicFramePr>
            <p:xfrm>
              <a:off x="752928" y="3203870"/>
              <a:ext cx="7638144" cy="2601687"/>
            </p:xfrm>
            <a:graphic>
              <a:graphicData uri="http://schemas.openxmlformats.org/drawingml/2006/table">
                <a:tbl>
                  <a:tblPr firstRow="1" bandRow="1">
                    <a:tableStyleId>{5940675A-B579-460E-94D1-54222C63F5DA}</a:tableStyleId>
                  </a:tblPr>
                  <a:tblGrid>
                    <a:gridCol w="2151744">
                      <a:extLst>
                        <a:ext uri="{9D8B030D-6E8A-4147-A177-3AD203B41FA5}">
                          <a16:colId xmlns:a16="http://schemas.microsoft.com/office/drawing/2014/main" val="1628161578"/>
                        </a:ext>
                      </a:extLst>
                    </a:gridCol>
                    <a:gridCol w="5486400">
                      <a:extLst>
                        <a:ext uri="{9D8B030D-6E8A-4147-A177-3AD203B41FA5}">
                          <a16:colId xmlns:a16="http://schemas.microsoft.com/office/drawing/2014/main" val="1632285542"/>
                        </a:ext>
                      </a:extLst>
                    </a:gridCol>
                  </a:tblGrid>
                  <a:tr h="399869">
                    <a:tc>
                      <a:txBody>
                        <a:bodyPr/>
                        <a:lstStyle/>
                        <a:p>
                          <a:pPr algn="ctr"/>
                          <a:r>
                            <a:rPr lang="en-US" sz="1600" b="1" dirty="0">
                              <a:latin typeface="Calibri" panose="020F0502020204030204" pitchFamily="34" charset="0"/>
                              <a:cs typeface="Calibri" panose="020F0502020204030204" pitchFamily="34" charset="0"/>
                            </a:rPr>
                            <a:t>Components</a:t>
                          </a:r>
                        </a:p>
                      </a:txBody>
                      <a:tcPr/>
                    </a:tc>
                    <a:tc>
                      <a:txBody>
                        <a:bodyPr/>
                        <a:lstStyle/>
                        <a:p>
                          <a:pPr algn="ctr"/>
                          <a:r>
                            <a:rPr lang="en-US" sz="1600" b="1" dirty="0">
                              <a:latin typeface="Calibri" panose="020F0502020204030204" pitchFamily="34" charset="0"/>
                              <a:cs typeface="Calibri" panose="020F0502020204030204" pitchFamily="34" charset="0"/>
                            </a:rPr>
                            <a:t>Mathematical Model</a:t>
                          </a:r>
                        </a:p>
                      </a:txBody>
                      <a:tcPr/>
                    </a:tc>
                    <a:extLst>
                      <a:ext uri="{0D108BD9-81ED-4DB2-BD59-A6C34878D82A}">
                        <a16:rowId xmlns:a16="http://schemas.microsoft.com/office/drawing/2014/main" val="1204174730"/>
                      </a:ext>
                    </a:extLst>
                  </a:tr>
                  <a:tr h="579120">
                    <a:tc>
                      <a:txBody>
                        <a:bodyPr/>
                        <a:lstStyle/>
                        <a:p>
                          <a:r>
                            <a:rPr lang="en-US" sz="1600" dirty="0">
                              <a:latin typeface="Calibri" panose="020F0502020204030204" pitchFamily="34" charset="0"/>
                              <a:cs typeface="Calibri" panose="020F0502020204030204" pitchFamily="34" charset="0"/>
                            </a:rPr>
                            <a:t>Substation</a:t>
                          </a:r>
                        </a:p>
                      </a:txBody>
                      <a:tcPr/>
                    </a:tc>
                    <a:tc>
                      <a:txBody>
                        <a:bodyPr/>
                        <a:lstStyle/>
                        <a:p>
                          <a:pPr algn="just"/>
                          <a:r>
                            <a:rPr lang="en-US" sz="1600" dirty="0">
                              <a:latin typeface="Calibri" panose="020F0502020204030204" pitchFamily="34" charset="0"/>
                              <a:cs typeface="Calibri" panose="020F0502020204030204" pitchFamily="34" charset="0"/>
                            </a:rPr>
                            <a:t>Infinite source as a reference bus, where voltage magnitude can be controlled using regulators and/or taps on the transformers</a:t>
                          </a:r>
                        </a:p>
                      </a:txBody>
                      <a:tcPr/>
                    </a:tc>
                    <a:extLst>
                      <a:ext uri="{0D108BD9-81ED-4DB2-BD59-A6C34878D82A}">
                        <a16:rowId xmlns:a16="http://schemas.microsoft.com/office/drawing/2014/main" val="1302240435"/>
                      </a:ext>
                    </a:extLst>
                  </a:tr>
                  <a:tr h="822960">
                    <a:tc>
                      <a:txBody>
                        <a:bodyPr/>
                        <a:lstStyle/>
                        <a:p>
                          <a:r>
                            <a:rPr lang="en-US" sz="1600" dirty="0">
                              <a:latin typeface="Calibri" panose="020F0502020204030204" pitchFamily="34" charset="0"/>
                              <a:cs typeface="Calibri" panose="020F0502020204030204" pitchFamily="34" charset="0"/>
                            </a:rPr>
                            <a:t>Feeders and Laterals</a:t>
                          </a:r>
                        </a:p>
                      </a:txBody>
                      <a:tcPr/>
                    </a:tc>
                    <a:tc>
                      <a:txBody>
                        <a:bodyPr/>
                        <a:lstStyle/>
                        <a:p>
                          <a:pPr algn="just"/>
                          <a:r>
                            <a:rPr lang="en-US" sz="1600" dirty="0">
                              <a:latin typeface="Calibri" panose="020F0502020204030204" pitchFamily="34" charset="0"/>
                              <a:cs typeface="Calibri" panose="020F0502020204030204" pitchFamily="34" charset="0"/>
                            </a:rPr>
                            <a:t>Three‐phase series impedance and shunt admittance matrices for each line section. Shunt admittance matrix is included for long underground cable with significant charge currents</a:t>
                          </a:r>
                        </a:p>
                      </a:txBody>
                      <a:tcPr/>
                    </a:tc>
                    <a:extLst>
                      <a:ext uri="{0D108BD9-81ED-4DB2-BD59-A6C34878D82A}">
                        <a16:rowId xmlns:a16="http://schemas.microsoft.com/office/drawing/2014/main" val="4272251518"/>
                      </a:ext>
                    </a:extLst>
                  </a:tr>
                  <a:tr h="399869">
                    <a:tc>
                      <a:txBody>
                        <a:bodyPr/>
                        <a:lstStyle/>
                        <a:p>
                          <a:r>
                            <a:rPr lang="en-US" sz="1600" dirty="0">
                              <a:latin typeface="Calibri" panose="020F0502020204030204" pitchFamily="34" charset="0"/>
                              <a:cs typeface="Calibri" panose="020F0502020204030204" pitchFamily="34" charset="0"/>
                            </a:rPr>
                            <a:t>Load</a:t>
                          </a:r>
                        </a:p>
                      </a:txBody>
                      <a:tcPr/>
                    </a:tc>
                    <a:tc>
                      <a:txBody>
                        <a:bodyPr/>
                        <a:lstStyle/>
                        <a:p>
                          <a:endParaRPr lang="en-US"/>
                        </a:p>
                      </a:txBody>
                      <a:tcPr>
                        <a:blipFill>
                          <a:blip r:embed="rId2"/>
                          <a:stretch>
                            <a:fillRect l="-39290" t="-451515" r="-222" b="-107576"/>
                          </a:stretch>
                        </a:blipFill>
                      </a:tcPr>
                    </a:tc>
                    <a:extLst>
                      <a:ext uri="{0D108BD9-81ED-4DB2-BD59-A6C34878D82A}">
                        <a16:rowId xmlns:a16="http://schemas.microsoft.com/office/drawing/2014/main" val="1808725407"/>
                      </a:ext>
                    </a:extLst>
                  </a:tr>
                  <a:tr h="399869">
                    <a:tc>
                      <a:txBody>
                        <a:bodyPr/>
                        <a:lstStyle/>
                        <a:p>
                          <a:r>
                            <a:rPr lang="en-US" sz="1600" dirty="0">
                              <a:latin typeface="Calibri" panose="020F0502020204030204" pitchFamily="34" charset="0"/>
                              <a:cs typeface="Calibri" panose="020F0502020204030204" pitchFamily="34" charset="0"/>
                            </a:rPr>
                            <a:t>DER</a:t>
                          </a:r>
                        </a:p>
                      </a:txBody>
                      <a:tcPr/>
                    </a:tc>
                    <a:tc>
                      <a:txBody>
                        <a:bodyPr/>
                        <a:lstStyle/>
                        <a:p>
                          <a:endParaRPr lang="en-US"/>
                        </a:p>
                      </a:txBody>
                      <a:tcPr>
                        <a:blipFill>
                          <a:blip r:embed="rId2"/>
                          <a:stretch>
                            <a:fillRect l="-39290" t="-551515" r="-222" b="-7576"/>
                          </a:stretch>
                        </a:blipFill>
                      </a:tcPr>
                    </a:tc>
                    <a:extLst>
                      <a:ext uri="{0D108BD9-81ED-4DB2-BD59-A6C34878D82A}">
                        <a16:rowId xmlns:a16="http://schemas.microsoft.com/office/drawing/2014/main" val="94373938"/>
                      </a:ext>
                    </a:extLst>
                  </a:tr>
                </a:tbl>
              </a:graphicData>
            </a:graphic>
          </p:graphicFrame>
        </mc:Fallback>
      </mc:AlternateContent>
      <p:sp>
        <p:nvSpPr>
          <p:cNvPr id="7" name="Footer Placeholder 4">
            <a:extLst>
              <a:ext uri="{FF2B5EF4-FFF2-40B4-BE49-F238E27FC236}">
                <a16:creationId xmlns:a16="http://schemas.microsoft.com/office/drawing/2014/main" id="{CDE337BE-6466-A9C3-005F-8FB90721CBC8}"/>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872543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457200" y="3030582"/>
                <a:ext cx="8229600" cy="2649549"/>
              </a:xfrm>
            </p:spPr>
            <p:txBody>
              <a:bodyPr/>
              <a:lstStyle/>
              <a:p>
                <a:pPr marL="57147" indent="0" algn="just">
                  <a:spcBef>
                    <a:spcPts val="600"/>
                  </a:spcBef>
                  <a:buNone/>
                </a:pPr>
                <a:r>
                  <a:rPr lang="en-US" sz="1800" b="1" dirty="0">
                    <a:solidFill>
                      <a:srgbClr val="FF0000"/>
                    </a:solidFill>
                    <a:latin typeface="Calibri" panose="020F0502020204030204" pitchFamily="34" charset="0"/>
                    <a:ea typeface="Geneva" charset="-128"/>
                    <a:cs typeface="Calibri" panose="020F0502020204030204" pitchFamily="34" charset="0"/>
                  </a:rPr>
                  <a:t>5.1 Line Model</a:t>
                </a:r>
                <a:endParaRPr lang="en-US" sz="1800" b="1" dirty="0">
                  <a:solidFill>
                    <a:srgbClr val="FF0000"/>
                  </a:solidFill>
                  <a:latin typeface="Calibri" panose="020F0502020204030204" pitchFamily="34" charset="0"/>
                  <a:cs typeface="Calibri" panose="020F0502020204030204" pitchFamily="34" charset="0"/>
                </a:endParaRPr>
              </a:p>
              <a:p>
                <a:pPr marL="457197" indent="-400050" algn="just">
                  <a:spcBef>
                    <a:spcPts val="600"/>
                  </a:spcBef>
                </a:pPr>
                <a:r>
                  <a:rPr lang="en-US" sz="1800" dirty="0">
                    <a:solidFill>
                      <a:schemeClr val="tx1"/>
                    </a:solidFill>
                    <a:latin typeface="Calibri" panose="020F0502020204030204" pitchFamily="34" charset="0"/>
                    <a:cs typeface="Calibri" panose="020F0502020204030204" pitchFamily="34" charset="0"/>
                  </a:rPr>
                  <a:t>The above figure shows the schematic of a three- phase line connected between buses </a:t>
                </a:r>
                <a:r>
                  <a:rPr lang="en-US" sz="1800" i="1" dirty="0">
                    <a:solidFill>
                      <a:schemeClr val="tx1"/>
                    </a:solidFill>
                    <a:latin typeface="Calibri" panose="020F0502020204030204" pitchFamily="34" charset="0"/>
                    <a:cs typeface="Calibri" panose="020F0502020204030204" pitchFamily="34" charset="0"/>
                  </a:rPr>
                  <a:t>i</a:t>
                </a:r>
                <a:r>
                  <a:rPr lang="en-US" sz="1800" dirty="0">
                    <a:solidFill>
                      <a:schemeClr val="tx1"/>
                    </a:solidFill>
                    <a:latin typeface="Calibri" panose="020F0502020204030204" pitchFamily="34" charset="0"/>
                    <a:cs typeface="Calibri" panose="020F0502020204030204" pitchFamily="34" charset="0"/>
                  </a:rPr>
                  <a:t> and </a:t>
                </a:r>
                <a:r>
                  <a:rPr lang="en-US" sz="1800" i="1" dirty="0">
                    <a:solidFill>
                      <a:schemeClr val="tx1"/>
                    </a:solidFill>
                    <a:latin typeface="Calibri" panose="020F0502020204030204" pitchFamily="34" charset="0"/>
                    <a:cs typeface="Calibri" panose="020F0502020204030204" pitchFamily="34" charset="0"/>
                  </a:rPr>
                  <a:t>j</a:t>
                </a:r>
                <a:r>
                  <a:rPr lang="en-US" sz="1800" dirty="0">
                    <a:solidFill>
                      <a:schemeClr val="tx1"/>
                    </a:solidFill>
                    <a:latin typeface="Calibri" panose="020F0502020204030204" pitchFamily="34" charset="0"/>
                    <a:cs typeface="Calibri" panose="020F0502020204030204" pitchFamily="34" charset="0"/>
                  </a:rPr>
                  <a:t>.</a:t>
                </a:r>
              </a:p>
              <a:p>
                <a:pPr marL="457197" indent="-400050" algn="just">
                  <a:spcBef>
                    <a:spcPts val="600"/>
                  </a:spcBef>
                </a:pPr>
                <a:r>
                  <a:rPr lang="en-US" sz="1800" dirty="0">
                    <a:solidFill>
                      <a:schemeClr val="tx1"/>
                    </a:solidFill>
                    <a:latin typeface="Calibri" panose="020F0502020204030204" pitchFamily="34" charset="0"/>
                    <a:cs typeface="Calibri" panose="020F0502020204030204" pitchFamily="34" charset="0"/>
                  </a:rPr>
                  <a:t>For simplicity, only the series impedance of the line (</a:t>
                </a:r>
                <a14:m>
                  <m:oMath xmlns:m="http://schemas.openxmlformats.org/officeDocument/2006/math">
                    <m:sSubSup>
                      <m:sSubSupPr>
                        <m:ctrlPr>
                          <a:rPr lang="en-US" sz="1800" b="0" i="1" kern="1200" smtClean="0">
                            <a:solidFill>
                              <a:schemeClr val="tx1"/>
                            </a:solidFill>
                            <a:effectLst/>
                            <a:latin typeface="Cambria Math" panose="02040503050406030204" pitchFamily="18" charset="0"/>
                          </a:rPr>
                        </m:ctrlPr>
                      </m:sSubSupPr>
                      <m:e>
                        <m:r>
                          <a:rPr lang="en-US" sz="1800" b="0" i="1" kern="1200" smtClean="0">
                            <a:solidFill>
                              <a:schemeClr val="tx1"/>
                            </a:solidFill>
                            <a:effectLst/>
                            <a:latin typeface="Cambria Math" panose="02040503050406030204" pitchFamily="18" charset="0"/>
                          </a:rPr>
                          <m:t>𝑍</m:t>
                        </m:r>
                      </m:e>
                      <m:sub>
                        <m:r>
                          <a:rPr lang="en-US" sz="1800" b="0" i="1" kern="1200" smtClean="0">
                            <a:solidFill>
                              <a:schemeClr val="tx1"/>
                            </a:solidFill>
                            <a:effectLst/>
                            <a:latin typeface="Cambria Math" panose="02040503050406030204" pitchFamily="18" charset="0"/>
                          </a:rPr>
                          <m:t>𝑖𝑗</m:t>
                        </m:r>
                      </m:sub>
                      <m:sup>
                        <m:r>
                          <a:rPr lang="en-US" sz="1800" b="0" i="1" kern="1200" smtClean="0">
                            <a:solidFill>
                              <a:schemeClr val="tx1"/>
                            </a:solidFill>
                            <a:effectLst/>
                            <a:latin typeface="Cambria Math" panose="02040503050406030204" pitchFamily="18" charset="0"/>
                          </a:rPr>
                          <m:t>𝑎𝑏𝑐</m:t>
                        </m:r>
                      </m:sup>
                    </m:sSubSup>
                  </m:oMath>
                </a14:m>
                <a:r>
                  <a:rPr lang="en-US" sz="1800" dirty="0">
                    <a:solidFill>
                      <a:schemeClr val="tx1"/>
                    </a:solidFill>
                    <a:latin typeface="Calibri" panose="020F0502020204030204" pitchFamily="34" charset="0"/>
                    <a:cs typeface="Calibri" panose="020F0502020204030204" pitchFamily="34" charset="0"/>
                  </a:rPr>
                  <a:t>) is shown.</a:t>
                </a:r>
              </a:p>
              <a:p>
                <a:pPr marL="457197" indent="-400050" algn="just">
                  <a:spcBef>
                    <a:spcPts val="600"/>
                  </a:spcBef>
                </a:pPr>
                <a14:m>
                  <m:oMath xmlns:m="http://schemas.openxmlformats.org/officeDocument/2006/math">
                    <m:sSubSup>
                      <m:sSubSupPr>
                        <m:ctrlPr>
                          <a:rPr lang="en-US" sz="1800" b="0" i="1" kern="1200" smtClean="0">
                            <a:solidFill>
                              <a:schemeClr val="tx1"/>
                            </a:solidFill>
                            <a:effectLst/>
                            <a:latin typeface="Cambria Math" panose="02040503050406030204" pitchFamily="18" charset="0"/>
                          </a:rPr>
                        </m:ctrlPr>
                      </m:sSubSupPr>
                      <m:e>
                        <m:r>
                          <a:rPr lang="en-US" sz="1800" b="0" i="1" kern="1200" smtClean="0">
                            <a:solidFill>
                              <a:schemeClr val="tx1"/>
                            </a:solidFill>
                            <a:effectLst/>
                            <a:latin typeface="Cambria Math" panose="02040503050406030204" pitchFamily="18" charset="0"/>
                          </a:rPr>
                          <m:t>𝑉</m:t>
                        </m:r>
                      </m:e>
                      <m:sub>
                        <m:r>
                          <a:rPr lang="en-US" sz="1800" b="0" i="1" kern="1200" smtClean="0">
                            <a:solidFill>
                              <a:schemeClr val="tx1"/>
                            </a:solidFill>
                            <a:effectLst/>
                            <a:latin typeface="Cambria Math" panose="02040503050406030204" pitchFamily="18" charset="0"/>
                          </a:rPr>
                          <m:t>𝑖</m:t>
                        </m:r>
                      </m:sub>
                      <m:sup>
                        <m:r>
                          <a:rPr lang="en-US" sz="1800" b="0" i="1" kern="1200" smtClean="0">
                            <a:solidFill>
                              <a:schemeClr val="tx1"/>
                            </a:solidFill>
                            <a:effectLst/>
                            <a:latin typeface="Cambria Math" panose="02040503050406030204" pitchFamily="18" charset="0"/>
                          </a:rPr>
                          <m:t>𝑎𝑏𝑐</m:t>
                        </m:r>
                      </m:sup>
                    </m:sSubSup>
                  </m:oMath>
                </a14:m>
                <a:r>
                  <a:rPr lang="en-US" sz="1800" dirty="0">
                    <a:solidFill>
                      <a:schemeClr val="tx1"/>
                    </a:solidFill>
                    <a:latin typeface="Calibri" panose="020F0502020204030204" pitchFamily="34" charset="0"/>
                    <a:cs typeface="Calibri" panose="020F0502020204030204" pitchFamily="34" charset="0"/>
                  </a:rPr>
                  <a:t> and </a:t>
                </a:r>
                <a14:m>
                  <m:oMath xmlns:m="http://schemas.openxmlformats.org/officeDocument/2006/math">
                    <m:sSubSup>
                      <m:sSubSupPr>
                        <m:ctrlPr>
                          <a:rPr lang="en-US" sz="1800" i="1" kern="1200">
                            <a:solidFill>
                              <a:schemeClr val="tx1"/>
                            </a:solidFill>
                            <a:latin typeface="Cambria Math" panose="02040503050406030204" pitchFamily="18" charset="0"/>
                          </a:rPr>
                        </m:ctrlPr>
                      </m:sSubSupPr>
                      <m:e>
                        <m:r>
                          <a:rPr lang="en-US" sz="1800" i="1" kern="1200">
                            <a:solidFill>
                              <a:schemeClr val="tx1"/>
                            </a:solidFill>
                            <a:latin typeface="Cambria Math" panose="02040503050406030204" pitchFamily="18" charset="0"/>
                          </a:rPr>
                          <m:t>𝑉</m:t>
                        </m:r>
                      </m:e>
                      <m:sub>
                        <m:r>
                          <a:rPr lang="en-US" sz="1800" b="0" i="1" kern="1200" smtClean="0">
                            <a:solidFill>
                              <a:schemeClr val="tx1"/>
                            </a:solidFill>
                            <a:latin typeface="Cambria Math" panose="02040503050406030204" pitchFamily="18" charset="0"/>
                          </a:rPr>
                          <m:t>𝑗</m:t>
                        </m:r>
                      </m:sub>
                      <m:sup>
                        <m:r>
                          <a:rPr lang="en-US" sz="1800" i="1" kern="1200">
                            <a:solidFill>
                              <a:schemeClr val="tx1"/>
                            </a:solidFill>
                            <a:latin typeface="Cambria Math" panose="02040503050406030204" pitchFamily="18" charset="0"/>
                          </a:rPr>
                          <m:t>𝑎𝑏𝑐</m:t>
                        </m:r>
                      </m:sup>
                    </m:sSubSup>
                  </m:oMath>
                </a14:m>
                <a:r>
                  <a:rPr lang="en-US" sz="1800" dirty="0">
                    <a:solidFill>
                      <a:schemeClr val="tx1"/>
                    </a:solidFill>
                    <a:latin typeface="Calibri" panose="020F0502020204030204" pitchFamily="34" charset="0"/>
                    <a:cs typeface="Calibri" panose="020F0502020204030204" pitchFamily="34" charset="0"/>
                  </a:rPr>
                  <a:t> is the vector of phase </a:t>
                </a:r>
                <a:r>
                  <a:rPr lang="en-US" sz="1800" i="1" dirty="0">
                    <a:solidFill>
                      <a:schemeClr val="tx1"/>
                    </a:solidFill>
                    <a:latin typeface="Calibri" panose="020F0502020204030204" pitchFamily="34" charset="0"/>
                    <a:cs typeface="Calibri" panose="020F0502020204030204" pitchFamily="34" charset="0"/>
                  </a:rPr>
                  <a:t>a</a:t>
                </a:r>
                <a:r>
                  <a:rPr lang="en-US" sz="1800" dirty="0">
                    <a:solidFill>
                      <a:schemeClr val="tx1"/>
                    </a:solidFill>
                    <a:latin typeface="Calibri" panose="020F0502020204030204" pitchFamily="34" charset="0"/>
                    <a:cs typeface="Calibri" panose="020F0502020204030204" pitchFamily="34" charset="0"/>
                  </a:rPr>
                  <a:t>, </a:t>
                </a:r>
                <a:r>
                  <a:rPr lang="en-US" sz="1800" i="1" dirty="0">
                    <a:solidFill>
                      <a:schemeClr val="tx1"/>
                    </a:solidFill>
                    <a:latin typeface="Calibri" panose="020F0502020204030204" pitchFamily="34" charset="0"/>
                    <a:cs typeface="Calibri" panose="020F0502020204030204" pitchFamily="34" charset="0"/>
                  </a:rPr>
                  <a:t>b</a:t>
                </a:r>
                <a:r>
                  <a:rPr lang="en-US" sz="1800" dirty="0">
                    <a:solidFill>
                      <a:schemeClr val="tx1"/>
                    </a:solidFill>
                    <a:latin typeface="Calibri" panose="020F0502020204030204" pitchFamily="34" charset="0"/>
                    <a:cs typeface="Calibri" panose="020F0502020204030204" pitchFamily="34" charset="0"/>
                  </a:rPr>
                  <a:t>, and </a:t>
                </a:r>
                <a:r>
                  <a:rPr lang="en-US" sz="1800" i="1" dirty="0">
                    <a:solidFill>
                      <a:schemeClr val="tx1"/>
                    </a:solidFill>
                    <a:latin typeface="Calibri" panose="020F0502020204030204" pitchFamily="34" charset="0"/>
                    <a:cs typeface="Calibri" panose="020F0502020204030204" pitchFamily="34" charset="0"/>
                  </a:rPr>
                  <a:t>c</a:t>
                </a:r>
                <a:r>
                  <a:rPr lang="en-US" sz="1800" dirty="0">
                    <a:solidFill>
                      <a:schemeClr val="tx1"/>
                    </a:solidFill>
                    <a:latin typeface="Calibri" panose="020F0502020204030204" pitchFamily="34" charset="0"/>
                    <a:cs typeface="Calibri" panose="020F0502020204030204" pitchFamily="34" charset="0"/>
                  </a:rPr>
                  <a:t> voltages at bus </a:t>
                </a:r>
                <a:r>
                  <a:rPr lang="en-US" sz="1800" i="1" dirty="0">
                    <a:solidFill>
                      <a:schemeClr val="tx1"/>
                    </a:solidFill>
                    <a:latin typeface="Calibri" panose="020F0502020204030204" pitchFamily="34" charset="0"/>
                    <a:cs typeface="Calibri" panose="020F0502020204030204" pitchFamily="34" charset="0"/>
                  </a:rPr>
                  <a:t>i</a:t>
                </a:r>
                <a:r>
                  <a:rPr lang="en-US" sz="1800" dirty="0">
                    <a:solidFill>
                      <a:schemeClr val="tx1"/>
                    </a:solidFill>
                    <a:latin typeface="Calibri" panose="020F0502020204030204" pitchFamily="34" charset="0"/>
                    <a:cs typeface="Calibri" panose="020F0502020204030204" pitchFamily="34" charset="0"/>
                  </a:rPr>
                  <a:t> and bus </a:t>
                </a:r>
                <a:r>
                  <a:rPr lang="en-US" sz="1800" i="1" dirty="0">
                    <a:solidFill>
                      <a:schemeClr val="tx1"/>
                    </a:solidFill>
                    <a:latin typeface="Calibri" panose="020F0502020204030204" pitchFamily="34" charset="0"/>
                    <a:cs typeface="Calibri" panose="020F0502020204030204" pitchFamily="34" charset="0"/>
                  </a:rPr>
                  <a:t>j</a:t>
                </a:r>
                <a:r>
                  <a:rPr lang="en-US" sz="1800" dirty="0">
                    <a:solidFill>
                      <a:schemeClr val="tx1"/>
                    </a:solidFill>
                    <a:latin typeface="Calibri" panose="020F0502020204030204" pitchFamily="34" charset="0"/>
                    <a:cs typeface="Calibri" panose="020F0502020204030204" pitchFamily="34" charset="0"/>
                  </a:rPr>
                  <a:t> respectively,</a:t>
                </a:r>
              </a:p>
              <a:p>
                <a:pPr marL="457197" indent="-400050" algn="just">
                  <a:spcBef>
                    <a:spcPts val="600"/>
                  </a:spcBef>
                </a:pPr>
                <a14:m>
                  <m:oMath xmlns:m="http://schemas.openxmlformats.org/officeDocument/2006/math">
                    <m:sSubSup>
                      <m:sSubSupPr>
                        <m:ctrlPr>
                          <a:rPr lang="en-US" sz="1800" b="0" i="1" kern="1200" smtClean="0">
                            <a:solidFill>
                              <a:schemeClr val="tx1"/>
                            </a:solidFill>
                            <a:effectLst/>
                            <a:latin typeface="Cambria Math" panose="02040503050406030204" pitchFamily="18" charset="0"/>
                          </a:rPr>
                        </m:ctrlPr>
                      </m:sSubSupPr>
                      <m:e>
                        <m:r>
                          <a:rPr lang="en-US" sz="1800" b="0" i="1" kern="1200" smtClean="0">
                            <a:solidFill>
                              <a:schemeClr val="tx1"/>
                            </a:solidFill>
                            <a:effectLst/>
                            <a:latin typeface="Cambria Math" panose="02040503050406030204" pitchFamily="18" charset="0"/>
                          </a:rPr>
                          <m:t>𝐼</m:t>
                        </m:r>
                      </m:e>
                      <m:sub>
                        <m:r>
                          <a:rPr lang="en-US" sz="1800" b="0" i="1" kern="1200" smtClean="0">
                            <a:solidFill>
                              <a:schemeClr val="tx1"/>
                            </a:solidFill>
                            <a:effectLst/>
                            <a:latin typeface="Cambria Math" panose="02040503050406030204" pitchFamily="18" charset="0"/>
                          </a:rPr>
                          <m:t>𝑖𝑗</m:t>
                        </m:r>
                      </m:sub>
                      <m:sup>
                        <m:r>
                          <a:rPr lang="en-US" sz="1800" b="0" i="1" kern="1200" smtClean="0">
                            <a:solidFill>
                              <a:schemeClr val="tx1"/>
                            </a:solidFill>
                            <a:effectLst/>
                            <a:latin typeface="Cambria Math" panose="02040503050406030204" pitchFamily="18" charset="0"/>
                          </a:rPr>
                          <m:t>𝑎𝑏𝑐</m:t>
                        </m:r>
                      </m:sup>
                    </m:sSubSup>
                  </m:oMath>
                </a14:m>
                <a:r>
                  <a:rPr lang="en-US" sz="1800" dirty="0">
                    <a:solidFill>
                      <a:schemeClr val="tx1"/>
                    </a:solidFill>
                    <a:latin typeface="Calibri" panose="020F0502020204030204" pitchFamily="34" charset="0"/>
                    <a:cs typeface="Calibri" panose="020F0502020204030204" pitchFamily="34" charset="0"/>
                  </a:rPr>
                  <a:t> is the vector of currents flowing in phases </a:t>
                </a:r>
                <a:r>
                  <a:rPr lang="en-US" sz="1800" i="1" dirty="0">
                    <a:solidFill>
                      <a:schemeClr val="tx1"/>
                    </a:solidFill>
                    <a:latin typeface="Calibri" panose="020F0502020204030204" pitchFamily="34" charset="0"/>
                    <a:cs typeface="Calibri" panose="020F0502020204030204" pitchFamily="34" charset="0"/>
                  </a:rPr>
                  <a:t>a</a:t>
                </a:r>
                <a:r>
                  <a:rPr lang="en-US" sz="1800" dirty="0">
                    <a:solidFill>
                      <a:schemeClr val="tx1"/>
                    </a:solidFill>
                    <a:latin typeface="Calibri" panose="020F0502020204030204" pitchFamily="34" charset="0"/>
                    <a:cs typeface="Calibri" panose="020F0502020204030204" pitchFamily="34" charset="0"/>
                  </a:rPr>
                  <a:t>, </a:t>
                </a:r>
                <a:r>
                  <a:rPr lang="en-US" sz="1800" i="1" dirty="0">
                    <a:solidFill>
                      <a:schemeClr val="tx1"/>
                    </a:solidFill>
                    <a:latin typeface="Calibri" panose="020F0502020204030204" pitchFamily="34" charset="0"/>
                    <a:cs typeface="Calibri" panose="020F0502020204030204" pitchFamily="34" charset="0"/>
                  </a:rPr>
                  <a:t>b</a:t>
                </a:r>
                <a:r>
                  <a:rPr lang="en-US" sz="1800" dirty="0">
                    <a:solidFill>
                      <a:schemeClr val="tx1"/>
                    </a:solidFill>
                    <a:latin typeface="Calibri" panose="020F0502020204030204" pitchFamily="34" charset="0"/>
                    <a:cs typeface="Calibri" panose="020F0502020204030204" pitchFamily="34" charset="0"/>
                  </a:rPr>
                  <a:t>, and </a:t>
                </a:r>
                <a:r>
                  <a:rPr lang="en-US" sz="1800" i="1" dirty="0">
                    <a:solidFill>
                      <a:schemeClr val="tx1"/>
                    </a:solidFill>
                    <a:latin typeface="Calibri" panose="020F0502020204030204" pitchFamily="34" charset="0"/>
                    <a:cs typeface="Calibri" panose="020F0502020204030204" pitchFamily="34" charset="0"/>
                  </a:rPr>
                  <a:t>c</a:t>
                </a:r>
                <a:r>
                  <a:rPr lang="en-US" sz="1800" dirty="0">
                    <a:solidFill>
                      <a:schemeClr val="tx1"/>
                    </a:solidFill>
                    <a:latin typeface="Calibri" panose="020F0502020204030204" pitchFamily="34" charset="0"/>
                    <a:cs typeface="Calibri" panose="020F0502020204030204" pitchFamily="34" charset="0"/>
                  </a:rPr>
                  <a:t> voltages from bus </a:t>
                </a:r>
                <a:r>
                  <a:rPr lang="en-US" sz="1800" i="1" dirty="0">
                    <a:solidFill>
                      <a:schemeClr val="tx1"/>
                    </a:solidFill>
                    <a:latin typeface="Calibri" panose="020F0502020204030204" pitchFamily="34" charset="0"/>
                    <a:cs typeface="Calibri" panose="020F0502020204030204" pitchFamily="34" charset="0"/>
                  </a:rPr>
                  <a:t>i</a:t>
                </a:r>
                <a:r>
                  <a:rPr lang="en-US" sz="1800" dirty="0">
                    <a:solidFill>
                      <a:schemeClr val="tx1"/>
                    </a:solidFill>
                    <a:latin typeface="Calibri" panose="020F0502020204030204" pitchFamily="34" charset="0"/>
                    <a:cs typeface="Calibri" panose="020F0502020204030204" pitchFamily="34" charset="0"/>
                  </a:rPr>
                  <a:t> to  </a:t>
                </a:r>
                <a:r>
                  <a:rPr lang="en-US" sz="1800" i="1" dirty="0">
                    <a:solidFill>
                      <a:schemeClr val="tx1"/>
                    </a:solidFill>
                    <a:latin typeface="Calibri" panose="020F0502020204030204" pitchFamily="34" charset="0"/>
                    <a:cs typeface="Calibri" panose="020F0502020204030204" pitchFamily="34" charset="0"/>
                  </a:rPr>
                  <a:t>j </a:t>
                </a:r>
                <a:r>
                  <a:rPr lang="en-US" sz="1800" dirty="0">
                    <a:solidFill>
                      <a:schemeClr val="tx1"/>
                    </a:solidFill>
                    <a:latin typeface="Calibri" panose="020F0502020204030204" pitchFamily="34" charset="0"/>
                    <a:cs typeface="Calibri" panose="020F0502020204030204" pitchFamily="34" charset="0"/>
                  </a:rPr>
                  <a:t>of the line. </a:t>
                </a:r>
              </a:p>
              <a:p>
                <a:pPr marL="0" indent="0" algn="just">
                  <a:spcBef>
                    <a:spcPts val="600"/>
                  </a:spcBef>
                  <a:buNone/>
                </a:pPr>
                <a:endParaRPr lang="en-US" sz="1800" dirty="0">
                  <a:solidFill>
                    <a:schemeClr val="tx1"/>
                  </a:solidFill>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457200" y="3030582"/>
                <a:ext cx="8229600" cy="2649549"/>
              </a:xfrm>
              <a:blipFill>
                <a:blip r:embed="rId2"/>
                <a:stretch>
                  <a:fillRect t="-1149" r="-593" b="-7356"/>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19</a:t>
            </a:fld>
            <a:endParaRPr lang="en-US"/>
          </a:p>
        </p:txBody>
      </p:sp>
      <p:pic>
        <p:nvPicPr>
          <p:cNvPr id="8" name="Picture 7">
            <a:extLst>
              <a:ext uri="{FF2B5EF4-FFF2-40B4-BE49-F238E27FC236}">
                <a16:creationId xmlns:a16="http://schemas.microsoft.com/office/drawing/2014/main" id="{67805A60-EC42-4A0E-1679-6B40EB53521E}"/>
              </a:ext>
            </a:extLst>
          </p:cNvPr>
          <p:cNvPicPr>
            <a:picLocks noChangeAspect="1"/>
          </p:cNvPicPr>
          <p:nvPr/>
        </p:nvPicPr>
        <p:blipFill>
          <a:blip r:embed="rId3"/>
          <a:stretch>
            <a:fillRect/>
          </a:stretch>
        </p:blipFill>
        <p:spPr>
          <a:xfrm>
            <a:off x="2296472" y="777871"/>
            <a:ext cx="4551056" cy="1830960"/>
          </a:xfrm>
          <a:prstGeom prst="rect">
            <a:avLst/>
          </a:prstGeom>
        </p:spPr>
      </p:pic>
      <p:sp>
        <p:nvSpPr>
          <p:cNvPr id="9" name="TextBox 8">
            <a:extLst>
              <a:ext uri="{FF2B5EF4-FFF2-40B4-BE49-F238E27FC236}">
                <a16:creationId xmlns:a16="http://schemas.microsoft.com/office/drawing/2014/main" id="{39A8B4A4-C4BD-27BB-B4DD-1963C95F6228}"/>
              </a:ext>
            </a:extLst>
          </p:cNvPr>
          <p:cNvSpPr txBox="1"/>
          <p:nvPr/>
        </p:nvSpPr>
        <p:spPr>
          <a:xfrm>
            <a:off x="2130833" y="2602753"/>
            <a:ext cx="5209696"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Schematic of a three-phase line connected between buses </a:t>
            </a:r>
            <a:r>
              <a:rPr lang="en-US" sz="1400" i="1" dirty="0">
                <a:latin typeface="Calibri" panose="020F0502020204030204" pitchFamily="34" charset="0"/>
                <a:cs typeface="Calibri" panose="020F0502020204030204" pitchFamily="34" charset="0"/>
              </a:rPr>
              <a:t>i</a:t>
            </a:r>
            <a:r>
              <a:rPr lang="en-US" sz="1400" dirty="0">
                <a:latin typeface="Calibri" panose="020F0502020204030204" pitchFamily="34" charset="0"/>
                <a:cs typeface="Calibri" panose="020F0502020204030204" pitchFamily="34" charset="0"/>
              </a:rPr>
              <a:t> and </a:t>
            </a:r>
            <a:r>
              <a:rPr lang="en-US" sz="1400" i="1" dirty="0">
                <a:latin typeface="Calibri" panose="020F0502020204030204" pitchFamily="34" charset="0"/>
                <a:cs typeface="Calibri" panose="020F0502020204030204" pitchFamily="34" charset="0"/>
              </a:rPr>
              <a:t>j</a:t>
            </a:r>
          </a:p>
        </p:txBody>
      </p:sp>
      <p:sp>
        <p:nvSpPr>
          <p:cNvPr id="6" name="Footer Placeholder 4">
            <a:extLst>
              <a:ext uri="{FF2B5EF4-FFF2-40B4-BE49-F238E27FC236}">
                <a16:creationId xmlns:a16="http://schemas.microsoft.com/office/drawing/2014/main" id="{FBA7728D-9C06-38DB-A806-5B558A3895B1}"/>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785650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8175"/>
            <a:ext cx="9144000" cy="1470025"/>
          </a:xfrm>
        </p:spPr>
        <p:txBody>
          <a:bodyPr/>
          <a:lstStyle/>
          <a:p>
            <a:pPr algn="ctr"/>
            <a:r>
              <a:rPr lang="en-US" sz="4000" b="1" dirty="0">
                <a:latin typeface="Calibri" panose="020F0502020204030204" pitchFamily="34" charset="0"/>
                <a:cs typeface="Calibri" panose="020F0502020204030204" pitchFamily="34" charset="0"/>
              </a:rPr>
              <a:t>Distribution </a:t>
            </a:r>
            <a:r>
              <a:rPr lang="en-US" sz="4000" b="1">
                <a:latin typeface="Calibri" panose="020F0502020204030204" pitchFamily="34" charset="0"/>
                <a:cs typeface="Calibri" panose="020F0502020204030204" pitchFamily="34" charset="0"/>
              </a:rPr>
              <a:t>System Analysis</a:t>
            </a:r>
            <a:endParaRPr lang="en-US" sz="4000" dirty="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8C722F87-0E61-40B1-A280-0A6CABFE5616}" type="slidenum">
              <a:rPr lang="en-US" smtClean="0"/>
              <a:t>2</a:t>
            </a:fld>
            <a:endParaRPr lang="en-US"/>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29178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B1B32F01-CB41-4E32-9D69-CB0EA43E49A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
        <p:nvSpPr>
          <p:cNvPr id="7" name="Subtitle 4">
            <a:extLst>
              <a:ext uri="{FF2B5EF4-FFF2-40B4-BE49-F238E27FC236}">
                <a16:creationId xmlns:a16="http://schemas.microsoft.com/office/drawing/2014/main" id="{6E5C1C03-BF52-AA46-AC61-9C4DB6FA2CE7}"/>
              </a:ext>
            </a:extLst>
          </p:cNvPr>
          <p:cNvSpPr txBox="1">
            <a:spLocks/>
          </p:cNvSpPr>
          <p:nvPr/>
        </p:nvSpPr>
        <p:spPr>
          <a:xfrm>
            <a:off x="1397000" y="4343400"/>
            <a:ext cx="6604000" cy="10668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Acknowledgement: </a:t>
            </a:r>
          </a:p>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The slides are developed based in part on Electric Power and Energy Distribution Systems, Models, Methods and Applications, </a:t>
            </a:r>
            <a:r>
              <a:rPr lang="en-US" sz="2000" dirty="0" err="1">
                <a:solidFill>
                  <a:prstClr val="black">
                    <a:tint val="75000"/>
                  </a:prstClr>
                </a:solidFill>
                <a:latin typeface="Calibri" panose="020F0502020204030204" pitchFamily="34" charset="0"/>
                <a:cs typeface="Calibri" panose="020F0502020204030204" pitchFamily="34" charset="0"/>
              </a:rPr>
              <a:t>Subrahmanyan</a:t>
            </a:r>
            <a:r>
              <a:rPr lang="en-US" sz="2000" dirty="0">
                <a:solidFill>
                  <a:prstClr val="black">
                    <a:tint val="75000"/>
                  </a:prstClr>
                </a:solidFill>
                <a:latin typeface="Calibri" panose="020F0502020204030204" pitchFamily="34" charset="0"/>
                <a:cs typeface="Calibri" panose="020F0502020204030204" pitchFamily="34" charset="0"/>
              </a:rPr>
              <a:t> S. Venkata, Anil </a:t>
            </a:r>
            <a:r>
              <a:rPr lang="en-US" sz="2000" dirty="0" err="1">
                <a:solidFill>
                  <a:prstClr val="black">
                    <a:tint val="75000"/>
                  </a:prstClr>
                </a:solidFill>
                <a:latin typeface="Calibri" panose="020F0502020204030204" pitchFamily="34" charset="0"/>
                <a:cs typeface="Calibri" panose="020F0502020204030204" pitchFamily="34" charset="0"/>
              </a:rPr>
              <a:t>Pahwa</a:t>
            </a:r>
            <a:r>
              <a:rPr lang="en-US" sz="2000" dirty="0">
                <a:solidFill>
                  <a:prstClr val="black">
                    <a:tint val="75000"/>
                  </a:prstClr>
                </a:solidFill>
                <a:latin typeface="Calibri" panose="020F0502020204030204" pitchFamily="34" charset="0"/>
                <a:cs typeface="Calibri" panose="020F0502020204030204" pitchFamily="34" charset="0"/>
              </a:rPr>
              <a:t>, IEEE Press &amp; Wiley, 2022</a:t>
            </a:r>
          </a:p>
        </p:txBody>
      </p:sp>
    </p:spTree>
    <p:extLst>
      <p:ext uri="{BB962C8B-B14F-4D97-AF65-F5344CB8AC3E}">
        <p14:creationId xmlns:p14="http://schemas.microsoft.com/office/powerpoint/2010/main" val="248586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457200" y="2516262"/>
                <a:ext cx="8229600" cy="2649549"/>
              </a:xfrm>
            </p:spPr>
            <p:txBody>
              <a:bodyPr/>
              <a:lstStyle/>
              <a:p>
                <a:pPr marL="57147" indent="0" algn="just">
                  <a:spcBef>
                    <a:spcPts val="600"/>
                  </a:spcBef>
                  <a:buNone/>
                </a:pPr>
                <a:r>
                  <a:rPr lang="en-US" sz="1800" b="1" dirty="0">
                    <a:solidFill>
                      <a:srgbClr val="FF0000"/>
                    </a:solidFill>
                    <a:latin typeface="Calibri" panose="020F0502020204030204" pitchFamily="34" charset="0"/>
                    <a:ea typeface="Geneva" charset="-128"/>
                    <a:cs typeface="Calibri" panose="020F0502020204030204" pitchFamily="34" charset="0"/>
                  </a:rPr>
                  <a:t>5.1 Line Model</a:t>
                </a:r>
                <a:endParaRPr lang="en-US" sz="1800" b="1" dirty="0">
                  <a:solidFill>
                    <a:srgbClr val="FF0000"/>
                  </a:solidFill>
                  <a:latin typeface="Calibri" panose="020F0502020204030204" pitchFamily="34" charset="0"/>
                  <a:cs typeface="Calibri" panose="020F0502020204030204" pitchFamily="34" charset="0"/>
                </a:endParaRPr>
              </a:p>
              <a:p>
                <a:pPr algn="just">
                  <a:spcBef>
                    <a:spcPts val="600"/>
                  </a:spcBef>
                </a:pPr>
                <a:r>
                  <a:rPr lang="en-US" sz="1800" dirty="0">
                    <a:solidFill>
                      <a:schemeClr val="tx1"/>
                    </a:solidFill>
                    <a:latin typeface="Calibri" panose="020F0502020204030204" pitchFamily="34" charset="0"/>
                    <a:cs typeface="Calibri" panose="020F0502020204030204" pitchFamily="34" charset="0"/>
                  </a:rPr>
                  <a:t>Then, we have the expressions as,</a:t>
                </a:r>
              </a:p>
              <a:p>
                <a:pPr marL="0" indent="0" algn="ctr">
                  <a:spcBef>
                    <a:spcPts val="600"/>
                  </a:spcBef>
                  <a:spcAft>
                    <a:spcPts val="600"/>
                  </a:spcAft>
                  <a:buNone/>
                </a:pPr>
                <a14:m>
                  <m:oMath xmlns:m="http://schemas.openxmlformats.org/officeDocument/2006/math">
                    <m:sSubSup>
                      <m:sSubSupPr>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𝑖𝑗</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𝑖𝑗</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𝑖𝑗</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𝑎𝑏𝑐</m:t>
                        </m:r>
                      </m:sup>
                    </m:sSubSup>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indent="0" algn="ctr">
                  <a:spcBef>
                    <a:spcPts val="600"/>
                  </a:spcBef>
                  <a:spcAft>
                    <a:spcPts val="600"/>
                  </a:spcAft>
                  <a:buNone/>
                </a:pPr>
                <a14:m>
                  <m:oMathPara xmlns:m="http://schemas.openxmlformats.org/officeDocument/2006/math">
                    <m:oMathParaPr>
                      <m:jc m:val="centerGroup"/>
                    </m:oMathParaPr>
                    <m:oMath xmlns:m="http://schemas.openxmlformats.org/officeDocument/2006/math">
                      <m:sSubSup>
                        <m:sSubSupPr>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𝑖𝑗</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𝑎𝑏𝑐</m:t>
                          </m:r>
                        </m:sup>
                      </m:sSubSup>
                    </m:oMath>
                  </m:oMathPara>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600"/>
                  </a:spcBef>
                </a:pPr>
                <a14:m>
                  <m:oMath xmlns:m="http://schemas.openxmlformats.org/officeDocument/2006/math">
                    <m:sSubSup>
                      <m:sSubSupPr>
                        <m:ctrlPr>
                          <a:rPr lang="en-US" sz="1800" b="0" i="1" kern="1200" smtClean="0">
                            <a:solidFill>
                              <a:schemeClr val="tx1"/>
                            </a:solidFill>
                            <a:effectLst/>
                            <a:latin typeface="Cambria Math" panose="02040503050406030204" pitchFamily="18" charset="0"/>
                          </a:rPr>
                        </m:ctrlPr>
                      </m:sSubSupPr>
                      <m:e>
                        <m:r>
                          <a:rPr lang="en-US" sz="1800" b="0" i="1" kern="1200" smtClean="0">
                            <a:solidFill>
                              <a:schemeClr val="tx1"/>
                            </a:solidFill>
                            <a:effectLst/>
                            <a:latin typeface="Cambria Math" panose="02040503050406030204" pitchFamily="18" charset="0"/>
                          </a:rPr>
                          <m:t>𝑍</m:t>
                        </m:r>
                      </m:e>
                      <m:sub>
                        <m:r>
                          <a:rPr lang="en-US" sz="1800" b="0" i="1" kern="1200" smtClean="0">
                            <a:solidFill>
                              <a:schemeClr val="tx1"/>
                            </a:solidFill>
                            <a:effectLst/>
                            <a:latin typeface="Cambria Math" panose="02040503050406030204" pitchFamily="18" charset="0"/>
                          </a:rPr>
                          <m:t>𝑖𝑗</m:t>
                        </m:r>
                      </m:sub>
                      <m:sup>
                        <m:r>
                          <a:rPr lang="en-US" sz="1800" b="0" i="1" kern="1200" smtClean="0">
                            <a:solidFill>
                              <a:schemeClr val="tx1"/>
                            </a:solidFill>
                            <a:effectLst/>
                            <a:latin typeface="Cambria Math" panose="02040503050406030204" pitchFamily="18" charset="0"/>
                          </a:rPr>
                          <m:t>𝑎𝑏𝑐</m:t>
                        </m:r>
                      </m:sup>
                    </m:sSubSup>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is a 3 </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X 3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matrix, which is realized after reducing a fourth-order model of the line by Kron’s reduction.</a:t>
                </a:r>
              </a:p>
              <a:p>
                <a:pPr algn="just">
                  <a:spcBef>
                    <a:spcPts val="600"/>
                  </a:spcBef>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a two‐phase line, </a:t>
                </a:r>
                <a14:m>
                  <m:oMath xmlns:m="http://schemas.openxmlformats.org/officeDocument/2006/math">
                    <m:sSubSup>
                      <m:sSubSupPr>
                        <m:ctrlPr>
                          <a:rPr lang="en-US" sz="1800" b="0" i="1" kern="1200" smtClean="0">
                            <a:solidFill>
                              <a:schemeClr val="tx1"/>
                            </a:solidFill>
                            <a:effectLst/>
                            <a:latin typeface="Cambria Math" panose="02040503050406030204" pitchFamily="18" charset="0"/>
                          </a:rPr>
                        </m:ctrlPr>
                      </m:sSubSupPr>
                      <m:e>
                        <m:r>
                          <a:rPr lang="en-US" sz="1800" b="0" i="1" kern="1200" smtClean="0">
                            <a:solidFill>
                              <a:schemeClr val="tx1"/>
                            </a:solidFill>
                            <a:effectLst/>
                            <a:latin typeface="Cambria Math" panose="02040503050406030204" pitchFamily="18" charset="0"/>
                          </a:rPr>
                          <m:t>𝑍</m:t>
                        </m:r>
                      </m:e>
                      <m:sub>
                        <m:r>
                          <a:rPr lang="en-US" sz="1800" b="0" i="1" kern="1200" smtClean="0">
                            <a:solidFill>
                              <a:schemeClr val="tx1"/>
                            </a:solidFill>
                            <a:effectLst/>
                            <a:latin typeface="Cambria Math" panose="02040503050406030204" pitchFamily="18" charset="0"/>
                          </a:rPr>
                          <m:t>𝑖𝑗</m:t>
                        </m:r>
                      </m:sub>
                      <m:sup>
                        <m:r>
                          <a:rPr lang="en-US" sz="1800" b="0" i="1" kern="1200" smtClean="0">
                            <a:solidFill>
                              <a:schemeClr val="tx1"/>
                            </a:solidFill>
                            <a:effectLst/>
                            <a:latin typeface="Cambria Math" panose="02040503050406030204" pitchFamily="18" charset="0"/>
                          </a:rPr>
                          <m:t>𝑎𝑏𝑐</m:t>
                        </m:r>
                      </m:sup>
                    </m:sSubSup>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matrix has nonzero entries in the 2 × 2 submatrix corresponding to the phases of the line.</a:t>
                </a:r>
              </a:p>
              <a:p>
                <a:pPr algn="just">
                  <a:spcBef>
                    <a:spcPts val="600"/>
                  </a:spcBef>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a single‐phase line, it has nonzero entry in the diagonal entry corresponding to the phase of the line.</a:t>
                </a:r>
              </a:p>
              <a:p>
                <a:pPr marL="0" indent="0" algn="just">
                  <a:spcBef>
                    <a:spcPts val="600"/>
                  </a:spcBef>
                  <a:buNone/>
                </a:pPr>
                <a:endPar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indent="0" algn="just">
                  <a:spcBef>
                    <a:spcPts val="600"/>
                  </a:spcBef>
                  <a:buNone/>
                </a:pPr>
                <a:endParaRPr lang="en-US" sz="1800" dirty="0">
                  <a:solidFill>
                    <a:schemeClr val="tx1"/>
                  </a:solidFill>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457200" y="2516262"/>
                <a:ext cx="8229600" cy="2649549"/>
              </a:xfrm>
              <a:blipFill>
                <a:blip r:embed="rId2"/>
                <a:stretch>
                  <a:fillRect l="-148" t="-1382" r="-593" b="-3894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20</a:t>
            </a:fld>
            <a:endParaRPr lang="en-US"/>
          </a:p>
        </p:txBody>
      </p:sp>
      <p:pic>
        <p:nvPicPr>
          <p:cNvPr id="8" name="Picture 7">
            <a:extLst>
              <a:ext uri="{FF2B5EF4-FFF2-40B4-BE49-F238E27FC236}">
                <a16:creationId xmlns:a16="http://schemas.microsoft.com/office/drawing/2014/main" id="{67805A60-EC42-4A0E-1679-6B40EB53521E}"/>
              </a:ext>
            </a:extLst>
          </p:cNvPr>
          <p:cNvPicPr>
            <a:picLocks noChangeAspect="1"/>
          </p:cNvPicPr>
          <p:nvPr/>
        </p:nvPicPr>
        <p:blipFill>
          <a:blip r:embed="rId3"/>
          <a:stretch>
            <a:fillRect/>
          </a:stretch>
        </p:blipFill>
        <p:spPr>
          <a:xfrm>
            <a:off x="2296472" y="777871"/>
            <a:ext cx="3851779" cy="1549630"/>
          </a:xfrm>
          <a:prstGeom prst="rect">
            <a:avLst/>
          </a:prstGeom>
        </p:spPr>
      </p:pic>
      <p:sp>
        <p:nvSpPr>
          <p:cNvPr id="9" name="TextBox 8">
            <a:extLst>
              <a:ext uri="{FF2B5EF4-FFF2-40B4-BE49-F238E27FC236}">
                <a16:creationId xmlns:a16="http://schemas.microsoft.com/office/drawing/2014/main" id="{39A8B4A4-C4BD-27BB-B4DD-1963C95F6228}"/>
              </a:ext>
            </a:extLst>
          </p:cNvPr>
          <p:cNvSpPr txBox="1"/>
          <p:nvPr/>
        </p:nvSpPr>
        <p:spPr>
          <a:xfrm>
            <a:off x="1747656" y="2208485"/>
            <a:ext cx="5209696"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Schematic of a three-phase line connected between buses </a:t>
            </a:r>
            <a:r>
              <a:rPr lang="en-US" sz="1400" i="1" dirty="0">
                <a:latin typeface="Calibri" panose="020F0502020204030204" pitchFamily="34" charset="0"/>
                <a:cs typeface="Calibri" panose="020F0502020204030204" pitchFamily="34" charset="0"/>
              </a:rPr>
              <a:t>i</a:t>
            </a:r>
            <a:r>
              <a:rPr lang="en-US" sz="1400" dirty="0">
                <a:latin typeface="Calibri" panose="020F0502020204030204" pitchFamily="34" charset="0"/>
                <a:cs typeface="Calibri" panose="020F0502020204030204" pitchFamily="34" charset="0"/>
              </a:rPr>
              <a:t> and </a:t>
            </a:r>
            <a:r>
              <a:rPr lang="en-US" sz="1400" i="1" dirty="0">
                <a:latin typeface="Calibri" panose="020F0502020204030204" pitchFamily="34" charset="0"/>
                <a:cs typeface="Calibri" panose="020F0502020204030204" pitchFamily="34" charset="0"/>
              </a:rPr>
              <a:t>j</a:t>
            </a:r>
          </a:p>
        </p:txBody>
      </p:sp>
      <p:sp>
        <p:nvSpPr>
          <p:cNvPr id="6" name="Footer Placeholder 4">
            <a:extLst>
              <a:ext uri="{FF2B5EF4-FFF2-40B4-BE49-F238E27FC236}">
                <a16:creationId xmlns:a16="http://schemas.microsoft.com/office/drawing/2014/main" id="{97487E19-7BCB-BCD5-3E52-DC78B2EC252B}"/>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171471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457200" y="2711497"/>
                <a:ext cx="8229600" cy="2649549"/>
              </a:xfrm>
            </p:spPr>
            <p:txBody>
              <a:bodyPr/>
              <a:lstStyle/>
              <a:p>
                <a:pPr marL="57147" indent="0" algn="just">
                  <a:spcBef>
                    <a:spcPts val="600"/>
                  </a:spcBef>
                  <a:buNone/>
                </a:pPr>
                <a:r>
                  <a:rPr lang="en-US" sz="1800" b="1" dirty="0">
                    <a:solidFill>
                      <a:srgbClr val="FF0000"/>
                    </a:solidFill>
                    <a:latin typeface="Calibri" panose="020F0502020204030204" pitchFamily="34" charset="0"/>
                    <a:ea typeface="Geneva" charset="-128"/>
                    <a:cs typeface="Calibri" panose="020F0502020204030204" pitchFamily="34" charset="0"/>
                  </a:rPr>
                  <a:t>5.2 Load and DER Model</a:t>
                </a:r>
              </a:p>
              <a:p>
                <a:pPr marL="57147" indent="0" algn="just">
                  <a:spcBef>
                    <a:spcPts val="600"/>
                  </a:spcBef>
                  <a:buNone/>
                </a:pPr>
                <a:r>
                  <a:rPr lang="en-US" sz="1800" b="1" dirty="0">
                    <a:solidFill>
                      <a:srgbClr val="FF0000"/>
                    </a:solidFill>
                    <a:latin typeface="Calibri" panose="020F0502020204030204" pitchFamily="34" charset="0"/>
                    <a:ea typeface="Geneva" charset="-128"/>
                    <a:cs typeface="Calibri" panose="020F0502020204030204" pitchFamily="34" charset="0"/>
                  </a:rPr>
                  <a:t>Y-Connected:</a:t>
                </a:r>
                <a:endParaRPr lang="en-US" sz="1800" b="1" dirty="0">
                  <a:solidFill>
                    <a:srgbClr val="FF0000"/>
                  </a:solidFill>
                  <a:latin typeface="Calibri" panose="020F0502020204030204" pitchFamily="34" charset="0"/>
                  <a:cs typeface="Calibri" panose="020F0502020204030204" pitchFamily="34" charset="0"/>
                </a:endParaRPr>
              </a:p>
              <a:p>
                <a:pPr algn="just">
                  <a:spcBef>
                    <a:spcPts val="600"/>
                  </a:spcBef>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modeling loads and DER (negative load), we consider that the real and reactive power for each of the three phases are known separately. </a:t>
                </a:r>
              </a:p>
              <a:p>
                <a:pPr algn="just">
                  <a:spcBef>
                    <a:spcPts val="600"/>
                  </a:spcBef>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For a three‐phase Y‐connected load, the complex power drawn is shown in the Figure. For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this load connected at bus </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 shown in the figure, the vector </a:t>
                </a:r>
                <a14:m>
                  <m:oMath xmlns:m="http://schemas.openxmlformats.org/officeDocument/2006/math">
                    <m:sSubSup>
                      <m:sSubSupPr>
                        <m:ctrlPr>
                          <a:rPr lang="en-US" sz="1800" b="0" i="1" kern="1200" smtClean="0">
                            <a:solidFill>
                              <a:schemeClr val="tx1"/>
                            </a:solidFill>
                            <a:effectLst/>
                            <a:latin typeface="Cambria Math" panose="02040503050406030204" pitchFamily="18" charset="0"/>
                          </a:rPr>
                        </m:ctrlPr>
                      </m:sSubSupPr>
                      <m:e>
                        <m:r>
                          <a:rPr lang="en-US" sz="1800" b="0" i="1" kern="1200" smtClean="0">
                            <a:solidFill>
                              <a:schemeClr val="tx1"/>
                            </a:solidFill>
                            <a:effectLst/>
                            <a:latin typeface="Cambria Math" panose="02040503050406030204" pitchFamily="18" charset="0"/>
                          </a:rPr>
                          <m:t>𝑆</m:t>
                        </m:r>
                      </m:e>
                      <m:sub>
                        <m:r>
                          <a:rPr lang="en-US" sz="1800" b="0" i="1" kern="1200" smtClean="0">
                            <a:solidFill>
                              <a:schemeClr val="tx1"/>
                            </a:solidFill>
                            <a:effectLst/>
                            <a:latin typeface="Cambria Math" panose="02040503050406030204" pitchFamily="18" charset="0"/>
                          </a:rPr>
                          <m:t>𝑖</m:t>
                        </m:r>
                      </m:sub>
                      <m:sup>
                        <m:r>
                          <a:rPr lang="en-US" sz="1800" b="0" i="1" kern="1200" smtClean="0">
                            <a:solidFill>
                              <a:schemeClr val="tx1"/>
                            </a:solidFill>
                            <a:effectLst/>
                            <a:latin typeface="Cambria Math" panose="02040503050406030204" pitchFamily="18" charset="0"/>
                          </a:rPr>
                          <m:t>𝑎𝑏𝑐</m:t>
                        </m:r>
                      </m:sup>
                    </m:sSubSup>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of complex power is given by:</a:t>
                </a:r>
              </a:p>
              <a:p>
                <a:pPr marL="0" indent="0" algn="just">
                  <a:spcBef>
                    <a:spcPts val="600"/>
                  </a:spcBef>
                  <a:buNone/>
                </a:pPr>
                <a14:m>
                  <m:oMathPara xmlns:m="http://schemas.openxmlformats.org/officeDocument/2006/math">
                    <m:oMathParaPr>
                      <m:jc m:val="centerGroup"/>
                    </m:oMathParaPr>
                    <m:oMath xmlns:m="http://schemas.openxmlformats.org/officeDocument/2006/math">
                      <m:sSubSup>
                        <m:sSubSupPr>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𝑺</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𝑺</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𝑺</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𝑺</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e>
                            </m:mr>
                          </m:m>
                        </m:e>
                      </m:d>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e>
                            </m:mr>
                          </m:m>
                        </m:e>
                      </m:d>
                    </m:oMath>
                  </m:oMathPara>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600"/>
                  </a:spcBef>
                </a:pPr>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marL="0" indent="0" algn="just">
                  <a:spcBef>
                    <a:spcPts val="600"/>
                  </a:spcBef>
                  <a:buNone/>
                </a:pPr>
                <a:endParaRPr lang="en-US" sz="1800" dirty="0">
                  <a:solidFill>
                    <a:schemeClr val="tx1"/>
                  </a:solidFill>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457200" y="2711497"/>
                <a:ext cx="8229600" cy="2649549"/>
              </a:xfrm>
              <a:blipFill>
                <a:blip r:embed="rId2"/>
                <a:stretch>
                  <a:fillRect l="-148" t="-1382" r="-593" b="-24194"/>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21</a:t>
            </a:fld>
            <a:endParaRPr lang="en-US"/>
          </a:p>
        </p:txBody>
      </p:sp>
      <p:sp>
        <p:nvSpPr>
          <p:cNvPr id="9" name="TextBox 8">
            <a:extLst>
              <a:ext uri="{FF2B5EF4-FFF2-40B4-BE49-F238E27FC236}">
                <a16:creationId xmlns:a16="http://schemas.microsoft.com/office/drawing/2014/main" id="{39A8B4A4-C4BD-27BB-B4DD-1963C95F6228}"/>
              </a:ext>
            </a:extLst>
          </p:cNvPr>
          <p:cNvSpPr txBox="1"/>
          <p:nvPr/>
        </p:nvSpPr>
        <p:spPr>
          <a:xfrm>
            <a:off x="1843563" y="2371709"/>
            <a:ext cx="4753930"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Representation of a three-phase Y-connected Load on bus </a:t>
            </a:r>
            <a:r>
              <a:rPr lang="en-US" sz="1400" i="1" dirty="0">
                <a:latin typeface="Calibri" panose="020F0502020204030204" pitchFamily="34" charset="0"/>
                <a:cs typeface="Calibri" panose="020F0502020204030204" pitchFamily="34" charset="0"/>
              </a:rPr>
              <a:t>i</a:t>
            </a:r>
          </a:p>
        </p:txBody>
      </p:sp>
      <p:pic>
        <p:nvPicPr>
          <p:cNvPr id="7" name="Picture 6">
            <a:extLst>
              <a:ext uri="{FF2B5EF4-FFF2-40B4-BE49-F238E27FC236}">
                <a16:creationId xmlns:a16="http://schemas.microsoft.com/office/drawing/2014/main" id="{CD7777BA-4FB1-B124-1FAC-ACDBB940223E}"/>
              </a:ext>
            </a:extLst>
          </p:cNvPr>
          <p:cNvPicPr>
            <a:picLocks noChangeAspect="1"/>
          </p:cNvPicPr>
          <p:nvPr/>
        </p:nvPicPr>
        <p:blipFill>
          <a:blip r:embed="rId3"/>
          <a:stretch>
            <a:fillRect/>
          </a:stretch>
        </p:blipFill>
        <p:spPr>
          <a:xfrm>
            <a:off x="2736941" y="684058"/>
            <a:ext cx="2775584" cy="1781464"/>
          </a:xfrm>
          <a:prstGeom prst="rect">
            <a:avLst/>
          </a:prstGeom>
        </p:spPr>
      </p:pic>
      <p:sp>
        <p:nvSpPr>
          <p:cNvPr id="8" name="Footer Placeholder 4">
            <a:extLst>
              <a:ext uri="{FF2B5EF4-FFF2-40B4-BE49-F238E27FC236}">
                <a16:creationId xmlns:a16="http://schemas.microsoft.com/office/drawing/2014/main" id="{8F630567-4BC8-3B72-3E05-36982765CA19}"/>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371929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457200" y="779451"/>
                <a:ext cx="8229600" cy="5300678"/>
              </a:xfrm>
            </p:spPr>
            <p:txBody>
              <a:bodyPr/>
              <a:lstStyle/>
              <a:p>
                <a:pPr algn="just">
                  <a:spcBef>
                    <a:spcPts val="600"/>
                  </a:spcBef>
                </a:pPr>
                <a:r>
                  <a:rPr lang="en-US" sz="1800" dirty="0">
                    <a:solidFill>
                      <a:schemeClr val="tx1"/>
                    </a:solidFill>
                    <a:latin typeface="Calibri" panose="020F0502020204030204" pitchFamily="34" charset="0"/>
                    <a:cs typeface="Calibri" panose="020F0502020204030204" pitchFamily="34" charset="0"/>
                  </a:rPr>
                  <a:t>The vectors of voltages and currents at bus </a:t>
                </a:r>
                <a:r>
                  <a:rPr lang="en-US" sz="1800" i="1" dirty="0">
                    <a:solidFill>
                      <a:schemeClr val="tx1"/>
                    </a:solidFill>
                    <a:latin typeface="Calibri" panose="020F0502020204030204" pitchFamily="34" charset="0"/>
                    <a:cs typeface="Calibri" panose="020F0502020204030204" pitchFamily="34" charset="0"/>
                  </a:rPr>
                  <a:t>i</a:t>
                </a:r>
                <a:r>
                  <a:rPr lang="en-US" sz="1800" dirty="0">
                    <a:solidFill>
                      <a:schemeClr val="tx1"/>
                    </a:solidFill>
                    <a:latin typeface="Calibri" panose="020F0502020204030204" pitchFamily="34" charset="0"/>
                    <a:cs typeface="Calibri" panose="020F0502020204030204" pitchFamily="34" charset="0"/>
                  </a:rPr>
                  <a:t> are given by,</a:t>
                </a:r>
              </a:p>
              <a:p>
                <a:pPr marL="0" indent="0" algn="ctr">
                  <a:spcBef>
                    <a:spcPts val="600"/>
                  </a:spcBef>
                  <a:buNone/>
                </a:pPr>
                <a14:m>
                  <m:oMath xmlns:m="http://schemas.openxmlformats.org/officeDocument/2006/math">
                    <m:sSubSup>
                      <m:sSubSupPr>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e>
                          </m:mr>
                        </m:m>
                      </m:e>
                    </m:d>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and </a:t>
                </a:r>
                <a14:m>
                  <m:oMath xmlns:m="http://schemas.openxmlformats.org/officeDocument/2006/math">
                    <m:sSubSup>
                      <m:sSubSupPr>
                        <m:ctrlPr>
                          <a:rPr lang="en-US" sz="1800" i="1">
                            <a:solidFill>
                              <a:schemeClr val="tx1"/>
                            </a:solidFill>
                            <a:latin typeface="Cambria Math" panose="02040503050406030204" pitchFamily="18" charset="0"/>
                          </a:rPr>
                        </m:ctrlPr>
                      </m:sSubSupPr>
                      <m:e>
                        <m:r>
                          <a:rPr lang="en-US" sz="1800" i="1">
                            <a:solidFill>
                              <a:schemeClr val="tx1"/>
                            </a:solidFill>
                            <a:latin typeface="Cambria Math" panose="02040503050406030204" pitchFamily="18" charset="0"/>
                          </a:rPr>
                          <m:t>𝐼</m:t>
                        </m:r>
                      </m:e>
                      <m:sub>
                        <m:r>
                          <a:rPr lang="en-US" sz="1800" i="1">
                            <a:solidFill>
                              <a:schemeClr val="tx1"/>
                            </a:solidFill>
                            <a:latin typeface="Cambria Math" panose="02040503050406030204" pitchFamily="18" charset="0"/>
                          </a:rPr>
                          <m:t>𝑖</m:t>
                        </m:r>
                      </m:sub>
                      <m:sup>
                        <m:r>
                          <a:rPr lang="en-US" sz="1800" i="1">
                            <a:solidFill>
                              <a:schemeClr val="tx1"/>
                            </a:solidFill>
                            <a:latin typeface="Cambria Math" panose="02040503050406030204" pitchFamily="18" charset="0"/>
                          </a:rPr>
                          <m:t>𝑎𝑏𝑐</m:t>
                        </m:r>
                      </m:sup>
                    </m:sSubSup>
                    <m:r>
                      <a:rPr lang="en-US" sz="1800">
                        <a:solidFill>
                          <a:schemeClr val="tx1"/>
                        </a:solidFill>
                        <a:latin typeface="Cambria Math" panose="02040503050406030204" pitchFamily="18" charset="0"/>
                      </a:rPr>
                      <m:t>=</m:t>
                    </m:r>
                    <m:d>
                      <m:dPr>
                        <m:begChr m:val="["/>
                        <m:endChr m:val="]"/>
                        <m:ctrlPr>
                          <a:rPr lang="en-US" sz="1800" i="1">
                            <a:solidFill>
                              <a:schemeClr val="tx1"/>
                            </a:solidFill>
                            <a:latin typeface="Cambria Math" panose="02040503050406030204" pitchFamily="18" charset="0"/>
                          </a:rPr>
                        </m:ctrlPr>
                      </m:dPr>
                      <m:e>
                        <m:m>
                          <m:mPr>
                            <m:plcHide m:val="on"/>
                            <m:mcs>
                              <m:mc>
                                <m:mcPr>
                                  <m:count m:val="1"/>
                                  <m:mcJc m:val="center"/>
                                </m:mcPr>
                              </m:mc>
                            </m:mcs>
                            <m:ctrlPr>
                              <a:rPr lang="en-US" sz="1800" i="1">
                                <a:solidFill>
                                  <a:schemeClr val="tx1"/>
                                </a:solidFill>
                                <a:latin typeface="Cambria Math" panose="02040503050406030204" pitchFamily="18" charset="0"/>
                              </a:rPr>
                            </m:ctrlPr>
                          </m:mPr>
                          <m:mr>
                            <m:e>
                              <m:sSubSup>
                                <m:sSubSupPr>
                                  <m:ctrlPr>
                                    <a:rPr lang="en-US" sz="1800" i="1">
                                      <a:solidFill>
                                        <a:schemeClr val="tx1"/>
                                      </a:solidFill>
                                      <a:latin typeface="Cambria Math" panose="02040503050406030204" pitchFamily="18" charset="0"/>
                                    </a:rPr>
                                  </m:ctrlPr>
                                </m:sSubSupPr>
                                <m:e>
                                  <m:r>
                                    <a:rPr lang="en-US" sz="1800" i="1">
                                      <a:solidFill>
                                        <a:schemeClr val="tx1"/>
                                      </a:solidFill>
                                      <a:latin typeface="Cambria Math" panose="02040503050406030204" pitchFamily="18" charset="0"/>
                                    </a:rPr>
                                    <m:t>𝐼</m:t>
                                  </m:r>
                                </m:e>
                                <m:sub>
                                  <m:r>
                                    <a:rPr lang="en-US" sz="1800" i="1">
                                      <a:solidFill>
                                        <a:schemeClr val="tx1"/>
                                      </a:solidFill>
                                      <a:latin typeface="Cambria Math" panose="02040503050406030204" pitchFamily="18" charset="0"/>
                                    </a:rPr>
                                    <m:t>𝑖</m:t>
                                  </m:r>
                                </m:sub>
                                <m:sup>
                                  <m:r>
                                    <a:rPr lang="en-US" sz="1800" i="1">
                                      <a:solidFill>
                                        <a:schemeClr val="tx1"/>
                                      </a:solidFill>
                                      <a:latin typeface="Cambria Math" panose="02040503050406030204" pitchFamily="18" charset="0"/>
                                    </a:rPr>
                                    <m:t>𝑎</m:t>
                                  </m:r>
                                </m:sup>
                              </m:sSubSup>
                            </m:e>
                          </m:mr>
                          <m:mr>
                            <m:e>
                              <m:sSubSup>
                                <m:sSubSupPr>
                                  <m:ctrlPr>
                                    <a:rPr lang="en-US" sz="1800" i="1">
                                      <a:solidFill>
                                        <a:schemeClr val="tx1"/>
                                      </a:solidFill>
                                      <a:latin typeface="Cambria Math" panose="02040503050406030204" pitchFamily="18" charset="0"/>
                                    </a:rPr>
                                  </m:ctrlPr>
                                </m:sSubSupPr>
                                <m:e>
                                  <m:r>
                                    <a:rPr lang="en-US" sz="1800" i="1">
                                      <a:solidFill>
                                        <a:schemeClr val="tx1"/>
                                      </a:solidFill>
                                      <a:latin typeface="Cambria Math" panose="02040503050406030204" pitchFamily="18" charset="0"/>
                                    </a:rPr>
                                    <m:t>𝐼</m:t>
                                  </m:r>
                                </m:e>
                                <m:sub>
                                  <m:r>
                                    <a:rPr lang="en-US" sz="1800" i="1">
                                      <a:solidFill>
                                        <a:schemeClr val="tx1"/>
                                      </a:solidFill>
                                      <a:latin typeface="Cambria Math" panose="02040503050406030204" pitchFamily="18" charset="0"/>
                                    </a:rPr>
                                    <m:t>𝑖</m:t>
                                  </m:r>
                                </m:sub>
                                <m:sup>
                                  <m:r>
                                    <a:rPr lang="en-US" sz="1800" i="1">
                                      <a:solidFill>
                                        <a:schemeClr val="tx1"/>
                                      </a:solidFill>
                                      <a:latin typeface="Cambria Math" panose="02040503050406030204" pitchFamily="18" charset="0"/>
                                    </a:rPr>
                                    <m:t>𝑏</m:t>
                                  </m:r>
                                </m:sup>
                              </m:sSubSup>
                            </m:e>
                          </m:mr>
                          <m:mr>
                            <m:e>
                              <m:sSubSup>
                                <m:sSubSupPr>
                                  <m:ctrlPr>
                                    <a:rPr lang="en-US" sz="1800" i="1">
                                      <a:solidFill>
                                        <a:schemeClr val="tx1"/>
                                      </a:solidFill>
                                      <a:latin typeface="Cambria Math" panose="02040503050406030204" pitchFamily="18" charset="0"/>
                                    </a:rPr>
                                  </m:ctrlPr>
                                </m:sSubSupPr>
                                <m:e>
                                  <m:r>
                                    <a:rPr lang="en-US" sz="1800" i="1">
                                      <a:solidFill>
                                        <a:schemeClr val="tx1"/>
                                      </a:solidFill>
                                      <a:latin typeface="Cambria Math" panose="02040503050406030204" pitchFamily="18" charset="0"/>
                                    </a:rPr>
                                    <m:t>𝐼</m:t>
                                  </m:r>
                                </m:e>
                                <m:sub>
                                  <m:r>
                                    <a:rPr lang="en-US" sz="1800" i="1">
                                      <a:solidFill>
                                        <a:schemeClr val="tx1"/>
                                      </a:solidFill>
                                      <a:latin typeface="Cambria Math" panose="02040503050406030204" pitchFamily="18" charset="0"/>
                                    </a:rPr>
                                    <m:t>𝑖</m:t>
                                  </m:r>
                                </m:sub>
                                <m:sup>
                                  <m:r>
                                    <a:rPr lang="en-US" sz="1800" i="1">
                                      <a:solidFill>
                                        <a:schemeClr val="tx1"/>
                                      </a:solidFill>
                                      <a:latin typeface="Cambria Math" panose="02040503050406030204" pitchFamily="18" charset="0"/>
                                    </a:rPr>
                                    <m:t>𝑐</m:t>
                                  </m:r>
                                </m:sup>
                              </m:sSubSup>
                            </m:e>
                          </m:mr>
                        </m:m>
                      </m:e>
                    </m:d>
                  </m:oMath>
                </a14:m>
                <a:endParaRPr lang="en-US" sz="1800" dirty="0">
                  <a:latin typeface="Calibri" panose="020F0502020204030204" pitchFamily="34" charset="0"/>
                  <a:cs typeface="Calibri" panose="020F0502020204030204" pitchFamily="34" charset="0"/>
                </a:endParaRPr>
              </a:p>
              <a:p>
                <a:pPr algn="just">
                  <a:spcBef>
                    <a:spcPts val="600"/>
                  </a:spcBef>
                </a:pPr>
                <a:r>
                  <a:rPr lang="en-US" sz="1800" dirty="0">
                    <a:solidFill>
                      <a:schemeClr val="tx1"/>
                    </a:solidFill>
                    <a:latin typeface="Calibri" panose="020F0502020204030204" pitchFamily="34" charset="0"/>
                    <a:cs typeface="Calibri" panose="020F0502020204030204" pitchFamily="34" charset="0"/>
                  </a:rPr>
                  <a:t>Now, consider a matrix operation </a:t>
                </a:r>
                <a14:m>
                  <m:oMath xmlns:m="http://schemas.openxmlformats.org/officeDocument/2006/math">
                    <m:r>
                      <a:rPr lang="en-US" sz="1800">
                        <a:solidFill>
                          <a:schemeClr val="tx1"/>
                        </a:solidFill>
                        <a:latin typeface="Cambria Math" panose="02040503050406030204" pitchFamily="18" charset="0"/>
                      </a:rPr>
                      <m:t>𝑈</m:t>
                    </m:r>
                    <m:sSubSup>
                      <m:sSubSupPr>
                        <m:ctrlPr>
                          <a:rPr lang="en-US" sz="1800" i="1">
                            <a:solidFill>
                              <a:schemeClr val="tx1"/>
                            </a:solidFill>
                            <a:latin typeface="Cambria Math" panose="02040503050406030204" pitchFamily="18" charset="0"/>
                          </a:rPr>
                        </m:ctrlPr>
                      </m:sSubSupPr>
                      <m:e>
                        <m:r>
                          <a:rPr lang="en-US" sz="1800">
                            <a:solidFill>
                              <a:schemeClr val="tx1"/>
                            </a:solidFill>
                            <a:latin typeface="Cambria Math" panose="02040503050406030204" pitchFamily="18" charset="0"/>
                          </a:rPr>
                          <m:t>𝑉</m:t>
                        </m:r>
                      </m:e>
                      <m:sub>
                        <m:r>
                          <a:rPr lang="en-US" sz="1800">
                            <a:solidFill>
                              <a:schemeClr val="tx1"/>
                            </a:solidFill>
                            <a:latin typeface="Cambria Math" panose="02040503050406030204" pitchFamily="18" charset="0"/>
                          </a:rPr>
                          <m:t>𝑖</m:t>
                        </m:r>
                      </m:sub>
                      <m:sup>
                        <m:r>
                          <a:rPr lang="en-US" sz="1800">
                            <a:solidFill>
                              <a:schemeClr val="tx1"/>
                            </a:solidFill>
                            <a:latin typeface="Cambria Math" panose="02040503050406030204" pitchFamily="18" charset="0"/>
                          </a:rPr>
                          <m:t>𝑎𝑏𝑐</m:t>
                        </m:r>
                      </m:sup>
                    </m:sSubSup>
                  </m:oMath>
                </a14:m>
                <a:r>
                  <a:rPr lang="en-US" sz="1800" dirty="0">
                    <a:solidFill>
                      <a:schemeClr val="tx1"/>
                    </a:solidFill>
                    <a:latin typeface="Calibri" panose="020F0502020204030204" pitchFamily="34" charset="0"/>
                    <a:cs typeface="Calibri" panose="020F0502020204030204" pitchFamily="34" charset="0"/>
                  </a:rPr>
                  <a:t>, which gives the following matrix:</a:t>
                </a:r>
              </a:p>
              <a:p>
                <a:pPr marL="0" indent="0" algn="ctr">
                  <a:spcBef>
                    <a:spcPts val="600"/>
                  </a:spcBef>
                  <a:buNone/>
                </a:pPr>
                <a14:m>
                  <m:oMath xmlns:m="http://schemas.openxmlformats.org/officeDocument/2006/math">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𝑈</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e>
                          </m:mr>
                        </m:m>
                      </m:e>
                    </m:d>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indent="0" algn="just">
                  <a:spcBef>
                    <a:spcPts val="600"/>
                  </a:spcBef>
                  <a:buNone/>
                </a:pPr>
                <a:r>
                  <a:rPr lang="en-US" sz="1800" dirty="0">
                    <a:solidFill>
                      <a:schemeClr val="tx1"/>
                    </a:solidFill>
                    <a:latin typeface="Calibri" panose="020F0502020204030204" pitchFamily="34" charset="0"/>
                    <a:cs typeface="Calibri" panose="020F0502020204030204" pitchFamily="34" charset="0"/>
                  </a:rPr>
                  <a:t>Hence,</a:t>
                </a:r>
              </a:p>
              <a:p>
                <a:pPr marL="0" indent="0" algn="ctr">
                  <a:spcBef>
                    <a:spcPts val="600"/>
                  </a:spcBef>
                  <a:buNone/>
                </a:pPr>
                <a14:m>
                  <m:oMath xmlns:m="http://schemas.openxmlformats.org/officeDocument/2006/math">
                    <m:d>
                      <m:dPr>
                        <m:begChr m:val="["/>
                        <m:endChr m:val="]"/>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e>
                          </m:mr>
                        </m:m>
                      </m:e>
                    </m:d>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e>
                          </m:mr>
                        </m:m>
                      </m:e>
                    </m:d>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e>
                              </m:mr>
                            </m:m>
                          </m:e>
                        </m:d>
                      </m:e>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1800" dirty="0">
                    <a:effectLst/>
                    <a:latin typeface="Calibri" panose="020F0502020204030204" pitchFamily="34" charset="0"/>
                    <a:ea typeface="Calibri" panose="020F0502020204030204" pitchFamily="34" charset="0"/>
                    <a:cs typeface="Calibri" panose="020F0502020204030204" pitchFamily="34" charset="0"/>
                  </a:rPr>
                  <a:t> </a:t>
                </a: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457200" y="779451"/>
                <a:ext cx="8229600" cy="5300678"/>
              </a:xfrm>
              <a:blipFill>
                <a:blip r:embed="rId2"/>
                <a:stretch>
                  <a:fillRect l="-593" t="-69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22</a:t>
            </a:fld>
            <a:endParaRPr lang="en-US" dirty="0"/>
          </a:p>
        </p:txBody>
      </p:sp>
      <p:sp>
        <p:nvSpPr>
          <p:cNvPr id="7" name="Footer Placeholder 4">
            <a:extLst>
              <a:ext uri="{FF2B5EF4-FFF2-40B4-BE49-F238E27FC236}">
                <a16:creationId xmlns:a16="http://schemas.microsoft.com/office/drawing/2014/main" id="{9E4C3F1D-62B7-74BF-2CDC-EFA08F7867E5}"/>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66555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C6D09E-8743-05B6-6DB5-5A9B1283773C}"/>
              </a:ext>
            </a:extLst>
          </p:cNvPr>
          <p:cNvPicPr>
            <a:picLocks noChangeAspect="1"/>
          </p:cNvPicPr>
          <p:nvPr/>
        </p:nvPicPr>
        <p:blipFill>
          <a:blip r:embed="rId2"/>
          <a:stretch>
            <a:fillRect/>
          </a:stretch>
        </p:blipFill>
        <p:spPr>
          <a:xfrm>
            <a:off x="6036161" y="2708913"/>
            <a:ext cx="2770909" cy="2775831"/>
          </a:xfrm>
          <a:prstGeom prst="rect">
            <a:avLst/>
          </a:prstGeom>
        </p:spPr>
      </p:pic>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457200" y="779451"/>
                <a:ext cx="8229600" cy="1929462"/>
              </a:xfrm>
            </p:spPr>
            <p:txBody>
              <a:bodyPr/>
              <a:lstStyle/>
              <a:p>
                <a:pPr marL="0" indent="0" algn="just">
                  <a:spcBef>
                    <a:spcPts val="600"/>
                  </a:spcBef>
                  <a:buNone/>
                </a:pPr>
                <a:r>
                  <a:rPr lang="en-US" sz="1800" dirty="0">
                    <a:solidFill>
                      <a:schemeClr val="tx1"/>
                    </a:solidFill>
                    <a:latin typeface="Calibri" panose="020F0502020204030204" pitchFamily="34" charset="0"/>
                    <a:cs typeface="Calibri" panose="020F0502020204030204" pitchFamily="34" charset="0"/>
                  </a:rPr>
                  <a:t>And,</a:t>
                </a:r>
              </a:p>
              <a:p>
                <a:pPr marL="0" indent="0" algn="ctr">
                  <a:spcBef>
                    <a:spcPts val="600"/>
                  </a:spcBef>
                  <a:buNone/>
                </a:pPr>
                <a14:m>
                  <m:oMathPara xmlns:m="http://schemas.openxmlformats.org/officeDocument/2006/math">
                    <m:oMathParaPr>
                      <m:jc m:val="centerGroup"/>
                    </m:oMathParaPr>
                    <m:oMath xmlns:m="http://schemas.openxmlformats.org/officeDocument/2006/math">
                      <m:sSup>
                        <m:s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sup>
                                    </m:sSubSup>
                                  </m:e>
                                </m:mr>
                                <m:mr>
                                  <m:e>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m:t>
                                        </m:r>
                                      </m:sup>
                                    </m:sSubSup>
                                  </m:e>
                                </m:mr>
                                <m:mr>
                                  <m:e>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𝑐</m:t>
                                        </m:r>
                                      </m:sup>
                                    </m:sSubSup>
                                  </m:e>
                                </m:mr>
                              </m:m>
                            </m:e>
                          </m:d>
                        </m:e>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p>
                      </m:s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e>
                                </m:mr>
                              </m:m>
                            </m:e>
                          </m:d>
                        </m:e>
                        <m:sup>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p>
                      </m:sSup>
                      <m:d>
                        <m:dPr>
                          <m:begChr m:val="["/>
                          <m:endChr m:val="]"/>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sup>
                                </m:sSubSup>
                              </m:e>
                            </m:mr>
                            <m:mr>
                              <m:e>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m:t>
                                    </m:r>
                                  </m:sup>
                                </m:sSubSup>
                              </m:e>
                            </m:mr>
                            <m:mr>
                              <m:e>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𝑐</m:t>
                                    </m:r>
                                  </m:sup>
                                </m:sSubSup>
                              </m:e>
                            </m:mr>
                          </m:m>
                        </m:e>
                      </m:d>
                    </m:oMath>
                  </m:oMathPara>
                </a14:m>
                <a:endParaRPr lang="en-US" sz="1800" dirty="0">
                  <a:solidFill>
                    <a:schemeClr val="tx1"/>
                  </a:solidFill>
                  <a:latin typeface="Calibri" panose="020F0502020204030204" pitchFamily="34" charset="0"/>
                  <a:cs typeface="Calibri" panose="020F0502020204030204" pitchFamily="34" charset="0"/>
                </a:endParaRPr>
              </a:p>
              <a:p>
                <a:pPr>
                  <a:spcBef>
                    <a:spcPts val="600"/>
                  </a:spcBef>
                  <a:spcAft>
                    <a:spcPts val="1200"/>
                  </a:spcAft>
                </a:pPr>
                <a:r>
                  <a:rPr lang="en-US" sz="1800" dirty="0">
                    <a:solidFill>
                      <a:schemeClr val="tx1"/>
                    </a:solidFill>
                    <a:latin typeface="Calibri" panose="020F0502020204030204" pitchFamily="34" charset="0"/>
                    <a:cs typeface="Calibri" panose="020F0502020204030204" pitchFamily="34" charset="0"/>
                  </a:rPr>
                  <a:t>Note that for two‐ or single‐phase loads, </a:t>
                </a:r>
                <a14:m>
                  <m:oMath xmlns:m="http://schemas.openxmlformats.org/officeDocument/2006/math">
                    <m:sSubSup>
                      <m:sSubSupPr>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𝑎𝑏𝑐</m:t>
                        </m:r>
                      </m:sup>
                    </m:sSubSup>
                  </m:oMath>
                </a14:m>
                <a:r>
                  <a:rPr lang="en-US" sz="1800" dirty="0">
                    <a:solidFill>
                      <a:schemeClr val="tx1"/>
                    </a:solidFill>
                    <a:latin typeface="Calibri" panose="020F0502020204030204" pitchFamily="34" charset="0"/>
                    <a:cs typeface="Calibri" panose="020F0502020204030204" pitchFamily="34" charset="0"/>
                  </a:rPr>
                  <a:t>, </a:t>
                </a:r>
                <a14:m>
                  <m:oMath xmlns:m="http://schemas.openxmlformats.org/officeDocument/2006/math">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𝑎𝑏𝑐</m:t>
                        </m:r>
                      </m:sup>
                    </m:sSubSup>
                  </m:oMath>
                </a14:m>
                <a:r>
                  <a:rPr lang="en-US" sz="1800" dirty="0">
                    <a:solidFill>
                      <a:schemeClr val="tx1"/>
                    </a:solidFill>
                    <a:latin typeface="Calibri" panose="020F0502020204030204" pitchFamily="34" charset="0"/>
                    <a:cs typeface="Calibri" panose="020F0502020204030204" pitchFamily="34" charset="0"/>
                  </a:rPr>
                  <a:t> , and </a:t>
                </a:r>
                <a14:m>
                  <m:oMath xmlns:m="http://schemas.openxmlformats.org/officeDocument/2006/math">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𝑎𝑏𝑐</m:t>
                        </m:r>
                      </m:sup>
                    </m:sSubSup>
                  </m:oMath>
                </a14:m>
                <a:r>
                  <a:rPr lang="en-US" sz="1800" dirty="0">
                    <a:solidFill>
                      <a:schemeClr val="tx1"/>
                    </a:solidFill>
                    <a:latin typeface="Calibri" panose="020F0502020204030204" pitchFamily="34" charset="0"/>
                    <a:cs typeface="Calibri" panose="020F0502020204030204" pitchFamily="34" charset="0"/>
                  </a:rPr>
                  <a:t> must be truncated by removing the entries for phases that do not exist in the load.</a:t>
                </a: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457200" y="779451"/>
                <a:ext cx="8229600" cy="1929462"/>
              </a:xfrm>
              <a:blipFill>
                <a:blip r:embed="rId3"/>
                <a:stretch>
                  <a:fillRect l="-593" t="-1899" b="-791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23</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EE31D1D-D097-6094-760F-06A03D7EDC29}"/>
                  </a:ext>
                </a:extLst>
              </p:cNvPr>
              <p:cNvSpPr txBox="1"/>
              <p:nvPr/>
            </p:nvSpPr>
            <p:spPr>
              <a:xfrm>
                <a:off x="644435" y="3082834"/>
                <a:ext cx="5234804" cy="3038524"/>
              </a:xfrm>
              <a:prstGeom prst="rect">
                <a:avLst/>
              </a:prstGeom>
              <a:noFill/>
            </p:spPr>
            <p:txBody>
              <a:bodyPr wrap="square" rtlCol="0">
                <a:spAutoFit/>
              </a:bodyPr>
              <a:lstStyle/>
              <a:p>
                <a:pPr marL="57147" indent="0" algn="just">
                  <a:spcBef>
                    <a:spcPts val="600"/>
                  </a:spcBef>
                  <a:buNone/>
                </a:pPr>
                <a:r>
                  <a:rPr lang="en-US" sz="1800" b="1" dirty="0">
                    <a:solidFill>
                      <a:srgbClr val="FF0000"/>
                    </a:solidFill>
                    <a:latin typeface="Calibri" panose="020F0502020204030204" pitchFamily="34" charset="0"/>
                    <a:ea typeface="Geneva" charset="-128"/>
                    <a:cs typeface="Calibri" panose="020F0502020204030204" pitchFamily="34" charset="0"/>
                  </a:rPr>
                  <a:t>Delta- Connected:</a:t>
                </a:r>
                <a:endParaRPr lang="en-US" sz="1800" b="1" dirty="0">
                  <a:solidFill>
                    <a:srgbClr val="FF0000"/>
                  </a:solidFill>
                  <a:ea typeface="+mn-ea"/>
                  <a:cs typeface="+mn-cs"/>
                </a:endParaRPr>
              </a:p>
              <a:p>
                <a:pPr marL="285750" indent="-285750" algn="just">
                  <a:spcBef>
                    <a:spcPts val="600"/>
                  </a:spcBef>
                  <a:buClr>
                    <a:srgbClr val="C00000"/>
                  </a:buClr>
                  <a:buFont typeface="Arial" panose="020B0604020202020204" pitchFamily="34" charset="0"/>
                  <a:buChar char="•"/>
                </a:pPr>
                <a:r>
                  <a:rPr lang="en-US" sz="1800" dirty="0">
                    <a:latin typeface="Calibri" panose="020F0502020204030204" pitchFamily="34" charset="0"/>
                    <a:cs typeface="Calibri" panose="020F0502020204030204" pitchFamily="34" charset="0"/>
                  </a:rPr>
                  <a:t>Consider a </a:t>
                </a:r>
                <a14:m>
                  <m:oMath xmlns:m="http://schemas.openxmlformats.org/officeDocument/2006/math">
                    <m:r>
                      <m:rPr>
                        <m:sty m:val="p"/>
                      </m:rPr>
                      <a:rPr lang="en-US" sz="1800">
                        <a:latin typeface="Cambria Math" panose="02040503050406030204" pitchFamily="18" charset="0"/>
                      </a:rPr>
                      <m:t>Δ</m:t>
                    </m:r>
                  </m:oMath>
                </a14:m>
                <a:r>
                  <a:rPr lang="en-US" sz="1800" dirty="0">
                    <a:latin typeface="Calibri" panose="020F0502020204030204" pitchFamily="34" charset="0"/>
                    <a:cs typeface="Calibri" panose="020F0502020204030204" pitchFamily="34" charset="0"/>
                  </a:rPr>
                  <a:t>-connected load as shown in the figure.</a:t>
                </a:r>
              </a:p>
              <a:p>
                <a:pPr marL="285750" indent="-285750" algn="just">
                  <a:spcBef>
                    <a:spcPts val="600"/>
                  </a:spcBef>
                  <a:buClr>
                    <a:srgbClr val="C00000"/>
                  </a:buClr>
                  <a:buFont typeface="Arial" panose="020B0604020202020204" pitchFamily="34" charset="0"/>
                  <a:buChar char="•"/>
                </a:pPr>
                <a:r>
                  <a:rPr lang="en-US" sz="1800" dirty="0">
                    <a:latin typeface="Calibri" panose="020F0502020204030204" pitchFamily="34" charset="0"/>
                    <a:cs typeface="Calibri" panose="020F0502020204030204" pitchFamily="34" charset="0"/>
                  </a:rPr>
                  <a:t>A relationship between complex powers, voltages, and currents is,</a:t>
                </a:r>
              </a:p>
              <a:p>
                <a:pPr algn="ctr">
                  <a:spcBef>
                    <a:spcPts val="600"/>
                  </a:spcBef>
                  <a:buClr>
                    <a:srgbClr val="C00000"/>
                  </a:buClr>
                </a:pPr>
                <a14:m>
                  <m:oMath xmlns:m="http://schemas.openxmlformats.org/officeDocument/2006/math">
                    <m:d>
                      <m:dPr>
                        <m:begChr m:val="["/>
                        <m:endChr m:val="]"/>
                        <m:ctrlPr>
                          <a:rPr lang="en-US" sz="1800" i="1" smtClean="0">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m:t>
                                  </m:r>
                                </m:sup>
                              </m:sSubSup>
                            </m:e>
                          </m:mr>
                          <m:mr>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𝑏𝑐</m:t>
                                  </m:r>
                                </m:sup>
                              </m:sSubSup>
                            </m:e>
                          </m:mr>
                          <m:mr>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𝑐𝑎</m:t>
                                  </m:r>
                                </m:sup>
                              </m:sSubSup>
                            </m:e>
                          </m:mr>
                        </m:m>
                      </m:e>
                    </m:d>
                    <m:r>
                      <a:rPr lang="en-US" sz="18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m:t>
                                  </m:r>
                                </m:sup>
                              </m:sSubSup>
                            </m:e>
                            <m:e>
                              <m:r>
                                <a:rPr lang="en-US" sz="1800">
                                  <a:effectLst/>
                                  <a:latin typeface="Cambria Math" panose="02040503050406030204" pitchFamily="18" charset="0"/>
                                  <a:ea typeface="Calibri" panose="020F0502020204030204" pitchFamily="34" charset="0"/>
                                  <a:cs typeface="Times New Roman" panose="02020603050405020304" pitchFamily="18" charset="0"/>
                                </a:rPr>
                                <m:t>0</m:t>
                              </m:r>
                            </m:e>
                            <m:e>
                              <m:r>
                                <a:rPr lang="en-US" sz="1800">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800">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𝑏𝑐</m:t>
                                  </m:r>
                                </m:sup>
                              </m:sSubSup>
                            </m:e>
                            <m:e>
                              <m:r>
                                <a:rPr lang="en-US" sz="1800">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800">
                                  <a:effectLst/>
                                  <a:latin typeface="Cambria Math" panose="02040503050406030204" pitchFamily="18" charset="0"/>
                                  <a:ea typeface="Calibri" panose="020F0502020204030204" pitchFamily="34" charset="0"/>
                                  <a:cs typeface="Times New Roman" panose="02020603050405020304" pitchFamily="18" charset="0"/>
                                </a:rPr>
                                <m:t>0</m:t>
                              </m:r>
                            </m:e>
                            <m:e>
                              <m:r>
                                <a:rPr lang="en-US" sz="1800">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𝑐𝑎</m:t>
                                  </m:r>
                                </m:sup>
                              </m:sSubSup>
                            </m:e>
                          </m:mr>
                        </m:m>
                      </m:e>
                    </m:d>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m:t>
                                      </m:r>
                                    </m:sup>
                                  </m:sSubSup>
                                </m:e>
                              </m:mr>
                              <m:mr>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𝑏𝑐</m:t>
                                      </m:r>
                                    </m:sup>
                                  </m:sSubSup>
                                </m:e>
                              </m:mr>
                              <m:mr>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𝑐𝑎</m:t>
                                      </m:r>
                                    </m:sup>
                                  </m:sSubSup>
                                </m:e>
                              </m:mr>
                            </m:m>
                          </m:e>
                        </m:d>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algn="just">
                  <a:spcBef>
                    <a:spcPts val="600"/>
                  </a:spcBef>
                  <a:buClr>
                    <a:srgbClr val="C00000"/>
                  </a:buClr>
                </a:pPr>
                <a:endParaRPr lang="en-US" sz="1800" dirty="0">
                  <a:latin typeface="+mn-lt"/>
                </a:endParaRPr>
              </a:p>
            </p:txBody>
          </p:sp>
        </mc:Choice>
        <mc:Fallback xmlns="">
          <p:sp>
            <p:nvSpPr>
              <p:cNvPr id="8" name="TextBox 7">
                <a:extLst>
                  <a:ext uri="{FF2B5EF4-FFF2-40B4-BE49-F238E27FC236}">
                    <a16:creationId xmlns:a16="http://schemas.microsoft.com/office/drawing/2014/main" id="{BEE31D1D-D097-6094-760F-06A03D7EDC29}"/>
                  </a:ext>
                </a:extLst>
              </p:cNvPr>
              <p:cNvSpPr txBox="1">
                <a:spLocks noRot="1" noChangeAspect="1" noMove="1" noResize="1" noEditPoints="1" noAdjustHandles="1" noChangeArrowheads="1" noChangeShapeType="1" noTextEdit="1"/>
              </p:cNvSpPr>
              <p:nvPr/>
            </p:nvSpPr>
            <p:spPr>
              <a:xfrm>
                <a:off x="644435" y="3082834"/>
                <a:ext cx="5234804" cy="3038524"/>
              </a:xfrm>
              <a:prstGeom prst="rect">
                <a:avLst/>
              </a:prstGeom>
              <a:blipFill>
                <a:blip r:embed="rId4"/>
                <a:stretch>
                  <a:fillRect l="-816" t="-1205" r="-104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4131E0DA-3861-49EE-D6DD-58F7AC18C647}"/>
              </a:ext>
            </a:extLst>
          </p:cNvPr>
          <p:cNvSpPr txBox="1"/>
          <p:nvPr/>
        </p:nvSpPr>
        <p:spPr>
          <a:xfrm>
            <a:off x="5990491" y="5374346"/>
            <a:ext cx="2862248" cy="523220"/>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Fig: Representation of a three‐phase Δ‐connected load on bus </a:t>
            </a:r>
            <a:r>
              <a:rPr lang="en-US" sz="1400" dirty="0" err="1">
                <a:latin typeface="Calibri" panose="020F0502020204030204" pitchFamily="34" charset="0"/>
                <a:cs typeface="Calibri" panose="020F0502020204030204" pitchFamily="34" charset="0"/>
              </a:rPr>
              <a:t>i</a:t>
            </a:r>
            <a:r>
              <a:rPr lang="en-US" sz="1400" dirty="0">
                <a:latin typeface="Calibri" panose="020F0502020204030204" pitchFamily="34" charset="0"/>
                <a:cs typeface="Calibri" panose="020F0502020204030204" pitchFamily="34" charset="0"/>
              </a:rPr>
              <a:t>.</a:t>
            </a:r>
            <a:endParaRPr lang="en-US" sz="1400" i="1" dirty="0">
              <a:latin typeface="Calibri" panose="020F0502020204030204" pitchFamily="34" charset="0"/>
              <a:cs typeface="Calibri" panose="020F0502020204030204" pitchFamily="34" charset="0"/>
            </a:endParaRPr>
          </a:p>
        </p:txBody>
      </p:sp>
      <p:sp>
        <p:nvSpPr>
          <p:cNvPr id="9" name="Footer Placeholder 4">
            <a:extLst>
              <a:ext uri="{FF2B5EF4-FFF2-40B4-BE49-F238E27FC236}">
                <a16:creationId xmlns:a16="http://schemas.microsoft.com/office/drawing/2014/main" id="{A0836CE3-3E72-7055-187A-0378CF022995}"/>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239717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C6D09E-8743-05B6-6DB5-5A9B1283773C}"/>
              </a:ext>
            </a:extLst>
          </p:cNvPr>
          <p:cNvPicPr>
            <a:picLocks noChangeAspect="1"/>
          </p:cNvPicPr>
          <p:nvPr/>
        </p:nvPicPr>
        <p:blipFill>
          <a:blip r:embed="rId2"/>
          <a:stretch>
            <a:fillRect/>
          </a:stretch>
        </p:blipFill>
        <p:spPr>
          <a:xfrm>
            <a:off x="5966324" y="949464"/>
            <a:ext cx="3000760" cy="3006090"/>
          </a:xfrm>
          <a:prstGeom prst="rect">
            <a:avLst/>
          </a:prstGeom>
        </p:spPr>
      </p:pic>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24</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EE31D1D-D097-6094-760F-06A03D7EDC29}"/>
                  </a:ext>
                </a:extLst>
              </p:cNvPr>
              <p:cNvSpPr txBox="1"/>
              <p:nvPr/>
            </p:nvSpPr>
            <p:spPr>
              <a:xfrm>
                <a:off x="457200" y="777871"/>
                <a:ext cx="5234804" cy="3619132"/>
              </a:xfrm>
              <a:prstGeom prst="rect">
                <a:avLst/>
              </a:prstGeom>
              <a:noFill/>
            </p:spPr>
            <p:txBody>
              <a:bodyPr wrap="square" rtlCol="0">
                <a:spAutoFit/>
              </a:bodyPr>
              <a:lstStyle/>
              <a:p>
                <a:pPr algn="just">
                  <a:spcBef>
                    <a:spcPts val="600"/>
                  </a:spcBef>
                  <a:buClr>
                    <a:srgbClr val="C00000"/>
                  </a:buClr>
                </a:pPr>
                <a:r>
                  <a:rPr lang="en-US" sz="1800" dirty="0">
                    <a:latin typeface="Calibri" panose="020F0502020204030204" pitchFamily="34" charset="0"/>
                    <a:cs typeface="Calibri" panose="020F0502020204030204" pitchFamily="34" charset="0"/>
                  </a:rPr>
                  <a:t>And,</a:t>
                </a:r>
              </a:p>
              <a:p>
                <a:pPr algn="ctr">
                  <a:spcBef>
                    <a:spcPts val="600"/>
                  </a:spcBef>
                  <a:buClr>
                    <a:srgbClr val="C00000"/>
                  </a:buClr>
                </a:pPr>
                <a14:m>
                  <m:oMath xmlns:m="http://schemas.openxmlformats.org/officeDocument/2006/math">
                    <m:sSup>
                      <m:sSupPr>
                        <m:ctrlPr>
                          <a:rPr lang="en-US" sz="1800" i="1" smtClean="0">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m:t>
                                      </m:r>
                                    </m:sup>
                                  </m:sSubSup>
                                </m:e>
                              </m:mr>
                              <m:mr>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𝑏𝑐</m:t>
                                      </m:r>
                                    </m:sup>
                                  </m:sSubSup>
                                </m:e>
                              </m:mr>
                              <m:mr>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𝑐𝑎</m:t>
                                      </m:r>
                                    </m:sup>
                                  </m:sSubSup>
                                </m:e>
                              </m:mr>
                            </m:m>
                          </m:e>
                        </m:d>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m:t>
                                      </m:r>
                                    </m:sup>
                                  </m:sSubSup>
                                </m:e>
                                <m:e>
                                  <m:r>
                                    <a:rPr lang="en-US" sz="1800">
                                      <a:effectLst/>
                                      <a:latin typeface="Cambria Math" panose="02040503050406030204" pitchFamily="18" charset="0"/>
                                      <a:ea typeface="Calibri" panose="020F0502020204030204" pitchFamily="34" charset="0"/>
                                      <a:cs typeface="Times New Roman" panose="02020603050405020304" pitchFamily="18" charset="0"/>
                                    </a:rPr>
                                    <m:t>0</m:t>
                                  </m:r>
                                </m:e>
                                <m:e>
                                  <m:r>
                                    <a:rPr lang="en-US" sz="1800">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800">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𝑏𝑐</m:t>
                                      </m:r>
                                    </m:sup>
                                  </m:sSubSup>
                                </m:e>
                                <m:e>
                                  <m:r>
                                    <a:rPr lang="en-US" sz="1800">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800">
                                      <a:effectLst/>
                                      <a:latin typeface="Cambria Math" panose="02040503050406030204" pitchFamily="18" charset="0"/>
                                      <a:ea typeface="Calibri" panose="020F0502020204030204" pitchFamily="34" charset="0"/>
                                      <a:cs typeface="Times New Roman" panose="02020603050405020304" pitchFamily="18" charset="0"/>
                                    </a:rPr>
                                    <m:t>0</m:t>
                                  </m:r>
                                </m:e>
                                <m:e>
                                  <m:r>
                                    <a:rPr lang="en-US" sz="1800">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𝑐𝑎</m:t>
                                      </m:r>
                                    </m:sup>
                                  </m:sSubSup>
                                </m:e>
                              </m:mr>
                            </m:m>
                          </m:e>
                        </m:d>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a:effectLst/>
                            <a:latin typeface="Cambria Math" panose="02040503050406030204" pitchFamily="18" charset="0"/>
                            <a:ea typeface="Calibri" panose="020F0502020204030204" pitchFamily="34" charset="0"/>
                            <a:cs typeface="Times New Roman" panose="02020603050405020304" pitchFamily="18" charset="0"/>
                          </a:rPr>
                          <m:t>1</m:t>
                        </m:r>
                      </m:sup>
                    </m:sSup>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m:t>
                                  </m:r>
                                </m:sup>
                              </m:sSubSup>
                            </m:e>
                          </m:mr>
                          <m:mr>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𝑏𝑐</m:t>
                                  </m:r>
                                </m:sup>
                              </m:sSubSup>
                            </m:e>
                          </m:mr>
                          <m:mr>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𝑐𝑎</m:t>
                                  </m:r>
                                </m:sup>
                              </m:sSubSup>
                            </m:e>
                          </m:mr>
                        </m:m>
                      </m:e>
                    </m:d>
                  </m:oMath>
                </a14:m>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285750" indent="-285750" algn="just">
                  <a:spcBef>
                    <a:spcPts val="1200"/>
                  </a:spcBef>
                  <a:spcAft>
                    <a:spcPts val="600"/>
                  </a:spcAft>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Following that, we can compute </a:t>
                </a:r>
                <a14:m>
                  <m:oMath xmlns:m="http://schemas.openxmlformats.org/officeDocument/2006/math">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𝑖𝑗</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𝑎𝑏𝑐</m:t>
                        </m:r>
                      </m:sup>
                    </m:sSubSup>
                  </m:oMath>
                </a14:m>
                <a:r>
                  <a:rPr lang="en-US" sz="1800" dirty="0">
                    <a:effectLst/>
                    <a:latin typeface="Calibri" panose="020F0502020204030204" pitchFamily="34" charset="0"/>
                    <a:ea typeface="Calibri" panose="020F0502020204030204" pitchFamily="34" charset="0"/>
                    <a:cs typeface="Calibri" panose="020F0502020204030204" pitchFamily="34" charset="0"/>
                  </a:rPr>
                  <a:t> using Kirchhoff's current law (KCL), </a:t>
                </a:r>
              </a:p>
              <a:p>
                <a:pPr algn="just">
                  <a:spcBef>
                    <a:spcPts val="600"/>
                  </a:spcBef>
                  <a:buClr>
                    <a:srgbClr val="C00000"/>
                  </a:buClr>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800" i="1" smtClean="0">
                              <a:effectLst/>
                              <a:latin typeface="Cambria Math" panose="02040503050406030204" pitchFamily="18" charset="0"/>
                              <a:ea typeface="Calibri" panose="020F0502020204030204" pitchFamily="34" charset="0"/>
                              <a:cs typeface="Times New Roman" panose="02020603050405020304" pitchFamily="18" charset="0"/>
                            </a:rPr>
                          </m:ctrlPr>
                        </m:mPr>
                        <m:mr>
                          <m:e/>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sup>
                            </m:sSub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m:t>
                                </m:r>
                              </m:sup>
                            </m:sSub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𝑐𝑎</m:t>
                                </m:r>
                              </m:sup>
                            </m:sSubSup>
                          </m:e>
                        </m:mr>
                        <m:mr>
                          <m:e/>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𝑏</m:t>
                                </m:r>
                              </m:sup>
                            </m:sSub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𝑏𝑐</m:t>
                                </m:r>
                              </m:sup>
                            </m:sSub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m:t>
                                </m:r>
                              </m:sup>
                            </m:sSubSup>
                          </m:e>
                        </m:mr>
                        <m:mr>
                          <m:e/>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𝑐</m:t>
                                </m:r>
                              </m:sup>
                            </m:sSub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𝑐𝑎</m:t>
                                </m:r>
                              </m:sup>
                            </m:sSub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𝑏𝑐</m:t>
                                </m:r>
                              </m:sup>
                            </m:sSubSup>
                          </m:e>
                        </m:mr>
                      </m:m>
                    </m:oMath>
                  </m:oMathPara>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600"/>
                  </a:spcBef>
                  <a:buClr>
                    <a:srgbClr val="C00000"/>
                  </a:buClr>
                </a:pPr>
                <a:endParaRPr lang="en-US" sz="1800" dirty="0">
                  <a:latin typeface="+mn-lt"/>
                </a:endParaRPr>
              </a:p>
            </p:txBody>
          </p:sp>
        </mc:Choice>
        <mc:Fallback xmlns="">
          <p:sp>
            <p:nvSpPr>
              <p:cNvPr id="8" name="TextBox 7">
                <a:extLst>
                  <a:ext uri="{FF2B5EF4-FFF2-40B4-BE49-F238E27FC236}">
                    <a16:creationId xmlns:a16="http://schemas.microsoft.com/office/drawing/2014/main" id="{BEE31D1D-D097-6094-760F-06A03D7EDC29}"/>
                  </a:ext>
                </a:extLst>
              </p:cNvPr>
              <p:cNvSpPr txBox="1">
                <a:spLocks noRot="1" noChangeAspect="1" noMove="1" noResize="1" noEditPoints="1" noAdjustHandles="1" noChangeArrowheads="1" noChangeShapeType="1" noTextEdit="1"/>
              </p:cNvSpPr>
              <p:nvPr/>
            </p:nvSpPr>
            <p:spPr>
              <a:xfrm>
                <a:off x="457200" y="777871"/>
                <a:ext cx="5234804" cy="3619132"/>
              </a:xfrm>
              <a:prstGeom prst="rect">
                <a:avLst/>
              </a:prstGeom>
              <a:blipFill>
                <a:blip r:embed="rId3"/>
                <a:stretch>
                  <a:fillRect l="-931" t="-1012" r="-931"/>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DC25A4EC-11DA-D110-8DEA-CFD29082835D}"/>
              </a:ext>
            </a:extLst>
          </p:cNvPr>
          <p:cNvSpPr txBox="1"/>
          <p:nvPr/>
        </p:nvSpPr>
        <p:spPr>
          <a:xfrm>
            <a:off x="6035580" y="3955554"/>
            <a:ext cx="2862248" cy="523220"/>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Fig: Representation of a three‐phase Δ‐connected load on bus </a:t>
            </a:r>
            <a:r>
              <a:rPr lang="en-US" sz="1400" dirty="0" err="1">
                <a:latin typeface="Calibri" panose="020F0502020204030204" pitchFamily="34" charset="0"/>
                <a:cs typeface="Calibri" panose="020F0502020204030204" pitchFamily="34" charset="0"/>
              </a:rPr>
              <a:t>i</a:t>
            </a:r>
            <a:r>
              <a:rPr lang="en-US" sz="1400" dirty="0">
                <a:latin typeface="Calibri" panose="020F0502020204030204" pitchFamily="34" charset="0"/>
                <a:cs typeface="Calibri" panose="020F0502020204030204" pitchFamily="34" charset="0"/>
              </a:rPr>
              <a:t>.</a:t>
            </a:r>
            <a:endParaRPr lang="en-US" sz="1400" i="1" dirty="0">
              <a:latin typeface="Calibri" panose="020F0502020204030204" pitchFamily="34" charset="0"/>
              <a:cs typeface="Calibri" panose="020F0502020204030204" pitchFamily="34" charset="0"/>
            </a:endParaRPr>
          </a:p>
        </p:txBody>
      </p:sp>
      <p:sp>
        <p:nvSpPr>
          <p:cNvPr id="6" name="Footer Placeholder 4">
            <a:extLst>
              <a:ext uri="{FF2B5EF4-FFF2-40B4-BE49-F238E27FC236}">
                <a16:creationId xmlns:a16="http://schemas.microsoft.com/office/drawing/2014/main" id="{07F49D70-0BF9-C311-C1E3-EC0C909AD9D5}"/>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209197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25</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EE31D1D-D097-6094-760F-06A03D7EDC29}"/>
                  </a:ext>
                </a:extLst>
              </p:cNvPr>
              <p:cNvSpPr txBox="1"/>
              <p:nvPr/>
            </p:nvSpPr>
            <p:spPr>
              <a:xfrm>
                <a:off x="457200" y="777871"/>
                <a:ext cx="8229600" cy="5458482"/>
              </a:xfrm>
              <a:prstGeom prst="rect">
                <a:avLst/>
              </a:prstGeom>
              <a:noFill/>
            </p:spPr>
            <p:txBody>
              <a:bodyPr wrap="square" rtlCol="0">
                <a:spAutoFit/>
              </a:bodyPr>
              <a:lstStyle/>
              <a:p>
                <a:pPr algn="just">
                  <a:spcBef>
                    <a:spcPts val="600"/>
                  </a:spcBef>
                </a:pPr>
                <a:r>
                  <a:rPr lang="en-US" sz="1800" b="1" dirty="0">
                    <a:solidFill>
                      <a:srgbClr val="FF0000"/>
                    </a:solidFill>
                    <a:latin typeface="Calibri" panose="020F0502020204030204" pitchFamily="34" charset="0"/>
                    <a:ea typeface="Geneva" charset="-128"/>
                    <a:cs typeface="Calibri" panose="020F0502020204030204" pitchFamily="34" charset="0"/>
                  </a:rPr>
                  <a:t>5.3 Computing Currents</a:t>
                </a:r>
                <a:endParaRPr lang="en-US" sz="1800" b="1" dirty="0">
                  <a:solidFill>
                    <a:srgbClr val="FF0000"/>
                  </a:solidFill>
                  <a:latin typeface="Calibri" panose="020F0502020204030204" pitchFamily="34" charset="0"/>
                  <a:cs typeface="Calibri" panose="020F0502020204030204" pitchFamily="34" charset="0"/>
                </a:endParaRPr>
              </a:p>
              <a:p>
                <a:pPr marL="285750" indent="-285750" algn="just">
                  <a:spcBef>
                    <a:spcPts val="600"/>
                  </a:spcBef>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Knowing the load or demand vectors </a:t>
                </a:r>
                <a14:m>
                  <m:oMath xmlns:m="http://schemas.openxmlformats.org/officeDocument/2006/math">
                    <m:sSup>
                      <m:sSupPr>
                        <m:ctrlPr>
                          <a:rPr lang="en-US" sz="18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𝑺</m:t>
                        </m:r>
                      </m:e>
                      <m:sup>
                        <m:r>
                          <a:rPr lang="en-US" sz="18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𝒂𝒃𝒄</m:t>
                        </m:r>
                      </m:sup>
                    </m:sSup>
                  </m:oMath>
                </a14:m>
                <a:r>
                  <a:rPr lang="en-US" sz="1800" dirty="0">
                    <a:effectLst/>
                    <a:latin typeface="Calibri" panose="020F0502020204030204" pitchFamily="34" charset="0"/>
                    <a:ea typeface="Calibri" panose="020F0502020204030204" pitchFamily="34" charset="0"/>
                    <a:cs typeface="Calibri" panose="020F0502020204030204" pitchFamily="34" charset="0"/>
                  </a:rPr>
                  <a:t> at each bus, the corresponding current vectors </a:t>
                </a:r>
                <a14:m>
                  <m:oMath xmlns:m="http://schemas.openxmlformats.org/officeDocument/2006/math">
                    <m:sSup>
                      <m:sSupPr>
                        <m:ctrlPr>
                          <a:rPr lang="en-US" sz="1800" b="1" i="1">
                            <a:latin typeface="Cambria Math" panose="02040503050406030204" pitchFamily="18" charset="0"/>
                            <a:ea typeface="Calibri" panose="020F0502020204030204" pitchFamily="34" charset="0"/>
                            <a:cs typeface="Times New Roman" panose="02020603050405020304" pitchFamily="18" charset="0"/>
                          </a:rPr>
                        </m:ctrlPr>
                      </m:sSupPr>
                      <m:e>
                        <m:r>
                          <a:rPr lang="en-US" sz="1800" b="1" i="1" smtClean="0">
                            <a:latin typeface="Cambria Math" panose="02040503050406030204" pitchFamily="18" charset="0"/>
                            <a:ea typeface="Calibri" panose="020F0502020204030204" pitchFamily="34" charset="0"/>
                            <a:cs typeface="Times New Roman" panose="02020603050405020304" pitchFamily="18" charset="0"/>
                          </a:rPr>
                          <m:t>𝑰</m:t>
                        </m:r>
                      </m:e>
                      <m:sup>
                        <m:r>
                          <a:rPr lang="en-US" sz="1800" b="1" i="1">
                            <a:latin typeface="Cambria Math" panose="02040503050406030204" pitchFamily="18" charset="0"/>
                            <a:ea typeface="Calibri" panose="020F0502020204030204" pitchFamily="34" charset="0"/>
                            <a:cs typeface="Times New Roman" panose="02020603050405020304" pitchFamily="18" charset="0"/>
                          </a:rPr>
                          <m:t>𝒂𝒃𝒄</m:t>
                        </m:r>
                      </m:sup>
                    </m:sSup>
                  </m:oMath>
                </a14:m>
                <a:r>
                  <a:rPr lang="en-US" sz="1800" dirty="0">
                    <a:effectLst/>
                    <a:latin typeface="Calibri" panose="020F0502020204030204" pitchFamily="34" charset="0"/>
                    <a:ea typeface="Calibri" panose="020F0502020204030204" pitchFamily="34" charset="0"/>
                    <a:cs typeface="Calibri" panose="020F0502020204030204" pitchFamily="34" charset="0"/>
                  </a:rPr>
                  <a:t> can be found using following equation given the voltage vectors </a:t>
                </a:r>
                <a14:m>
                  <m:oMath xmlns:m="http://schemas.openxmlformats.org/officeDocument/2006/math">
                    <m:sSup>
                      <m:sSupPr>
                        <m:ctrlPr>
                          <a:rPr lang="en-US" sz="1800" b="1" i="1">
                            <a:latin typeface="Cambria Math" panose="02040503050406030204" pitchFamily="18" charset="0"/>
                            <a:ea typeface="Calibri" panose="020F0502020204030204" pitchFamily="34" charset="0"/>
                            <a:cs typeface="Times New Roman" panose="02020603050405020304" pitchFamily="18" charset="0"/>
                          </a:rPr>
                        </m:ctrlPr>
                      </m:sSupPr>
                      <m:e>
                        <m:r>
                          <a:rPr lang="en-US" sz="1800" b="1" i="1" smtClean="0">
                            <a:latin typeface="Cambria Math" panose="02040503050406030204" pitchFamily="18" charset="0"/>
                            <a:ea typeface="Calibri" panose="020F0502020204030204" pitchFamily="34" charset="0"/>
                            <a:cs typeface="Times New Roman" panose="02020603050405020304" pitchFamily="18" charset="0"/>
                          </a:rPr>
                          <m:t>𝑽</m:t>
                        </m:r>
                      </m:e>
                      <m:sup>
                        <m:r>
                          <a:rPr lang="en-US" sz="1800" b="1" i="1">
                            <a:latin typeface="Cambria Math" panose="02040503050406030204" pitchFamily="18" charset="0"/>
                            <a:ea typeface="Calibri" panose="020F0502020204030204" pitchFamily="34" charset="0"/>
                            <a:cs typeface="Times New Roman" panose="02020603050405020304" pitchFamily="18" charset="0"/>
                          </a:rPr>
                          <m:t>𝒂𝒃𝒄</m:t>
                        </m:r>
                      </m:sup>
                    </m:sSup>
                  </m:oMath>
                </a14:m>
                <a:r>
                  <a:rPr lang="en-US" sz="1800" dirty="0">
                    <a:latin typeface="Calibri" panose="020F0502020204030204" pitchFamily="34" charset="0"/>
                    <a:ea typeface="Calibri" panose="020F0502020204030204" pitchFamily="34" charset="0"/>
                    <a:cs typeface="Calibri" panose="020F0502020204030204" pitchFamily="34" charset="0"/>
                  </a:rPr>
                  <a:t> at the buses.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ctr">
                  <a:spcBef>
                    <a:spcPts val="600"/>
                  </a:spcBef>
                  <a:buClr>
                    <a:srgbClr val="C00000"/>
                  </a:buClr>
                </a:pPr>
                <a14:m>
                  <m:oMath xmlns:m="http://schemas.openxmlformats.org/officeDocument/2006/math">
                    <m:sSup>
                      <m:sSupPr>
                        <m:ctrlPr>
                          <a:rPr lang="en-US" sz="180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sup>
                                  </m:sSubSup>
                                </m:e>
                              </m:mr>
                              <m:mr>
                                <m:e>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m:t>
                                      </m:r>
                                    </m:sup>
                                  </m:sSubSup>
                                </m:e>
                              </m:mr>
                              <m:mr>
                                <m:e>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𝑐</m:t>
                                      </m:r>
                                    </m:sup>
                                  </m:sSubSup>
                                </m:e>
                              </m:mr>
                            </m:m>
                          </m:e>
                        </m:d>
                      </m:e>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p>
                    </m:s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e>
                              </m:mr>
                            </m:m>
                          </m:e>
                        </m:d>
                      </m:e>
                      <m:sup>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p>
                    </m:sSup>
                    <m:d>
                      <m:dPr>
                        <m:begChr m:val="["/>
                        <m:endChr m:val="]"/>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sup>
                              </m:sSubSup>
                            </m:e>
                          </m:mr>
                          <m:mr>
                            <m:e>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m:t>
                                  </m:r>
                                </m:sup>
                              </m:sSubSup>
                            </m:e>
                          </m:mr>
                          <m:mr>
                            <m:e>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𝑐</m:t>
                                  </m:r>
                                </m:sup>
                              </m:sSubSup>
                            </m:e>
                          </m:mr>
                        </m:m>
                      </m:e>
                    </m:d>
                  </m:oMath>
                </a14:m>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285750" indent="-285750" algn="just">
                  <a:spcBef>
                    <a:spcPts val="600"/>
                  </a:spcBef>
                  <a:buClr>
                    <a:srgbClr val="C00000"/>
                  </a:buClr>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ts val="600"/>
                  </a:spcBef>
                  <a:buClr>
                    <a:srgbClr val="C00000"/>
                  </a:buClr>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ts val="600"/>
                  </a:spcBef>
                  <a:buClr>
                    <a:srgbClr val="C00000"/>
                  </a:buClr>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ts val="600"/>
                  </a:spcBef>
                  <a:buClr>
                    <a:srgbClr val="C00000"/>
                  </a:buClr>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ts val="600"/>
                  </a:spcBef>
                  <a:buClr>
                    <a:srgbClr val="C00000"/>
                  </a:buClr>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ts val="600"/>
                  </a:spcBef>
                  <a:buClr>
                    <a:srgbClr val="C00000"/>
                  </a:buClr>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ts val="600"/>
                  </a:spcBef>
                  <a:buClr>
                    <a:srgbClr val="C00000"/>
                  </a:buClr>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ts val="600"/>
                  </a:spcBef>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The above figure shows two three‐phase feeders connected between buses </a:t>
                </a:r>
                <a:r>
                  <a:rPr lang="en-US" sz="1800" i="1" dirty="0">
                    <a:effectLst/>
                    <a:latin typeface="Calibri" panose="020F0502020204030204" pitchFamily="34" charset="0"/>
                    <a:ea typeface="Calibri" panose="020F0502020204030204" pitchFamily="34" charset="0"/>
                    <a:cs typeface="Calibri" panose="020F0502020204030204" pitchFamily="34" charset="0"/>
                  </a:rPr>
                  <a:t>i, j, </a:t>
                </a:r>
                <a:r>
                  <a:rPr lang="en-US" sz="1800" dirty="0">
                    <a:effectLst/>
                    <a:latin typeface="Calibri" panose="020F0502020204030204" pitchFamily="34" charset="0"/>
                    <a:ea typeface="Calibri" panose="020F0502020204030204" pitchFamily="34" charset="0"/>
                    <a:cs typeface="Calibri" panose="020F0502020204030204" pitchFamily="34" charset="0"/>
                  </a:rPr>
                  <a:t>and </a:t>
                </a:r>
                <a:r>
                  <a:rPr lang="en-US" sz="1800" i="1" dirty="0">
                    <a:effectLst/>
                    <a:latin typeface="Calibri" panose="020F0502020204030204" pitchFamily="34" charset="0"/>
                    <a:ea typeface="Calibri" panose="020F0502020204030204" pitchFamily="34" charset="0"/>
                    <a:cs typeface="Calibri" panose="020F0502020204030204" pitchFamily="34" charset="0"/>
                  </a:rPr>
                  <a:t>k</a:t>
                </a:r>
                <a:r>
                  <a:rPr lang="en-US" sz="1800" dirty="0">
                    <a:effectLst/>
                    <a:latin typeface="Calibri" panose="020F0502020204030204" pitchFamily="34" charset="0"/>
                    <a:ea typeface="Calibri" panose="020F0502020204030204" pitchFamily="34" charset="0"/>
                    <a:cs typeface="Calibri" panose="020F0502020204030204" pitchFamily="34" charset="0"/>
                  </a:rPr>
                  <a:t> with respective loads at these buses. </a:t>
                </a:r>
                <a:endParaRPr lang="en-US" sz="1800" dirty="0">
                  <a:latin typeface="Calibri" panose="020F0502020204030204" pitchFamily="34" charset="0"/>
                  <a:cs typeface="Calibri" panose="020F0502020204030204" pitchFamily="34" charset="0"/>
                </a:endParaRPr>
              </a:p>
            </p:txBody>
          </p:sp>
        </mc:Choice>
        <mc:Fallback xmlns="">
          <p:sp>
            <p:nvSpPr>
              <p:cNvPr id="8" name="TextBox 7">
                <a:extLst>
                  <a:ext uri="{FF2B5EF4-FFF2-40B4-BE49-F238E27FC236}">
                    <a16:creationId xmlns:a16="http://schemas.microsoft.com/office/drawing/2014/main" id="{BEE31D1D-D097-6094-760F-06A03D7EDC29}"/>
                  </a:ext>
                </a:extLst>
              </p:cNvPr>
              <p:cNvSpPr txBox="1">
                <a:spLocks noRot="1" noChangeAspect="1" noMove="1" noResize="1" noEditPoints="1" noAdjustHandles="1" noChangeArrowheads="1" noChangeShapeType="1" noTextEdit="1"/>
              </p:cNvSpPr>
              <p:nvPr/>
            </p:nvSpPr>
            <p:spPr>
              <a:xfrm>
                <a:off x="457200" y="777871"/>
                <a:ext cx="8229600" cy="5458482"/>
              </a:xfrm>
              <a:prstGeom prst="rect">
                <a:avLst/>
              </a:prstGeom>
              <a:blipFill>
                <a:blip r:embed="rId2"/>
                <a:stretch>
                  <a:fillRect l="-593" t="-670" r="-593" b="-89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F88F81B0-0F59-5643-F42D-8889CBCAE201}"/>
              </a:ext>
            </a:extLst>
          </p:cNvPr>
          <p:cNvPicPr>
            <a:picLocks noChangeAspect="1"/>
          </p:cNvPicPr>
          <p:nvPr/>
        </p:nvPicPr>
        <p:blipFill>
          <a:blip r:embed="rId3"/>
          <a:stretch>
            <a:fillRect/>
          </a:stretch>
        </p:blipFill>
        <p:spPr>
          <a:xfrm>
            <a:off x="931816" y="3187338"/>
            <a:ext cx="7027817" cy="1941031"/>
          </a:xfrm>
          <a:prstGeom prst="rect">
            <a:avLst/>
          </a:prstGeom>
        </p:spPr>
      </p:pic>
      <p:sp>
        <p:nvSpPr>
          <p:cNvPr id="3" name="TextBox 2">
            <a:extLst>
              <a:ext uri="{FF2B5EF4-FFF2-40B4-BE49-F238E27FC236}">
                <a16:creationId xmlns:a16="http://schemas.microsoft.com/office/drawing/2014/main" id="{924B65AC-567D-D165-3C51-20F8D42957B5}"/>
              </a:ext>
            </a:extLst>
          </p:cNvPr>
          <p:cNvSpPr txBox="1"/>
          <p:nvPr/>
        </p:nvSpPr>
        <p:spPr>
          <a:xfrm>
            <a:off x="2237106" y="5113909"/>
            <a:ext cx="4417235"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Schematic showing line sections and connected loads.</a:t>
            </a:r>
            <a:endParaRPr lang="en-US" sz="1400" i="1" dirty="0">
              <a:latin typeface="Calibri" panose="020F0502020204030204" pitchFamily="34" charset="0"/>
              <a:cs typeface="Calibri" panose="020F0502020204030204" pitchFamily="34" charset="0"/>
            </a:endParaRPr>
          </a:p>
        </p:txBody>
      </p:sp>
      <p:sp>
        <p:nvSpPr>
          <p:cNvPr id="7" name="Footer Placeholder 4">
            <a:extLst>
              <a:ext uri="{FF2B5EF4-FFF2-40B4-BE49-F238E27FC236}">
                <a16:creationId xmlns:a16="http://schemas.microsoft.com/office/drawing/2014/main" id="{A36022E8-0873-B4DB-A1BC-733AEF47546D}"/>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356155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26</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EE31D1D-D097-6094-760F-06A03D7EDC29}"/>
                  </a:ext>
                </a:extLst>
              </p:cNvPr>
              <p:cNvSpPr txBox="1"/>
              <p:nvPr/>
            </p:nvSpPr>
            <p:spPr>
              <a:xfrm>
                <a:off x="457200" y="777871"/>
                <a:ext cx="8229600" cy="5325047"/>
              </a:xfrm>
              <a:prstGeom prst="rect">
                <a:avLst/>
              </a:prstGeom>
              <a:noFill/>
            </p:spPr>
            <p:txBody>
              <a:bodyPr wrap="square" rtlCol="0">
                <a:spAutoFit/>
              </a:bodyPr>
              <a:lstStyle/>
              <a:p>
                <a:pPr algn="just">
                  <a:spcBef>
                    <a:spcPts val="600"/>
                  </a:spcBef>
                  <a:buClr>
                    <a:srgbClr val="C00000"/>
                  </a:buClr>
                </a:pPr>
                <a:endParaRPr lang="en-US" sz="1800" dirty="0">
                  <a:latin typeface="+mn-lt"/>
                  <a:ea typeface="Calibri" panose="020F0502020204030204" pitchFamily="34" charset="0"/>
                  <a:cs typeface="Times New Roman" panose="02020603050405020304" pitchFamily="18" charset="0"/>
                </a:endParaRPr>
              </a:p>
              <a:p>
                <a:pPr algn="just">
                  <a:spcBef>
                    <a:spcPts val="600"/>
                  </a:spcBef>
                  <a:buClr>
                    <a:srgbClr val="C00000"/>
                  </a:buClr>
                </a:pPr>
                <a:endParaRPr lang="en-US" sz="1800" dirty="0">
                  <a:latin typeface="+mn-lt"/>
                  <a:ea typeface="Calibri" panose="020F0502020204030204" pitchFamily="34" charset="0"/>
                  <a:cs typeface="Times New Roman" panose="02020603050405020304" pitchFamily="18" charset="0"/>
                </a:endParaRPr>
              </a:p>
              <a:p>
                <a:pPr algn="just">
                  <a:spcBef>
                    <a:spcPts val="600"/>
                  </a:spcBef>
                  <a:buClr>
                    <a:srgbClr val="C00000"/>
                  </a:buClr>
                </a:pPr>
                <a:endParaRPr lang="en-US" sz="1800" dirty="0">
                  <a:latin typeface="+mn-lt"/>
                  <a:ea typeface="Calibri" panose="020F0502020204030204" pitchFamily="34" charset="0"/>
                  <a:cs typeface="Times New Roman" panose="02020603050405020304" pitchFamily="18" charset="0"/>
                </a:endParaRPr>
              </a:p>
              <a:p>
                <a:pPr marL="285750" indent="-285750" algn="just">
                  <a:spcBef>
                    <a:spcPts val="600"/>
                  </a:spcBef>
                  <a:buClr>
                    <a:srgbClr val="C00000"/>
                  </a:buClr>
                  <a:buFont typeface="Arial" panose="020B0604020202020204" pitchFamily="34" charset="0"/>
                  <a:buChar char="•"/>
                </a:pPr>
                <a:endParaRPr lang="en-US" sz="1800" dirty="0">
                  <a:effectLst/>
                  <a:latin typeface="+mn-lt"/>
                  <a:ea typeface="Calibri" panose="020F0502020204030204" pitchFamily="34" charset="0"/>
                  <a:cs typeface="Times New Roman" panose="02020603050405020304" pitchFamily="18" charset="0"/>
                </a:endParaRPr>
              </a:p>
              <a:p>
                <a:pPr marL="285750" indent="-285750" algn="just">
                  <a:spcBef>
                    <a:spcPts val="600"/>
                  </a:spcBef>
                  <a:buClr>
                    <a:srgbClr val="C00000"/>
                  </a:buClr>
                  <a:buFont typeface="Arial" panose="020B0604020202020204" pitchFamily="34" charset="0"/>
                  <a:buChar char="•"/>
                </a:pPr>
                <a:endParaRPr lang="en-US" sz="1800" dirty="0">
                  <a:latin typeface="+mn-lt"/>
                  <a:ea typeface="Calibri" panose="020F0502020204030204" pitchFamily="34" charset="0"/>
                  <a:cs typeface="Times New Roman" panose="02020603050405020304" pitchFamily="18" charset="0"/>
                </a:endParaRPr>
              </a:p>
              <a:p>
                <a:pPr marL="285750" indent="-285750" algn="just">
                  <a:spcBef>
                    <a:spcPts val="600"/>
                  </a:spcBef>
                  <a:buClr>
                    <a:srgbClr val="C00000"/>
                  </a:buClr>
                  <a:buFont typeface="Arial" panose="020B0604020202020204" pitchFamily="34" charset="0"/>
                  <a:buChar char="•"/>
                </a:pPr>
                <a:endParaRPr lang="en-US" sz="1800" dirty="0">
                  <a:effectLst/>
                  <a:latin typeface="+mn-lt"/>
                  <a:ea typeface="Calibri" panose="020F0502020204030204" pitchFamily="34" charset="0"/>
                  <a:cs typeface="Times New Roman" panose="02020603050405020304" pitchFamily="18" charset="0"/>
                </a:endParaRPr>
              </a:p>
              <a:p>
                <a:pPr marL="285750" indent="-285750" algn="just">
                  <a:spcBef>
                    <a:spcPts val="600"/>
                  </a:spcBef>
                  <a:buClr>
                    <a:srgbClr val="C00000"/>
                  </a:buClr>
                  <a:buFont typeface="Arial" panose="020B0604020202020204" pitchFamily="34" charset="0"/>
                  <a:buChar char="•"/>
                </a:pPr>
                <a:endParaRPr lang="en-US" sz="1800" dirty="0">
                  <a:latin typeface="+mn-lt"/>
                  <a:ea typeface="Calibri" panose="020F0502020204030204" pitchFamily="34" charset="0"/>
                  <a:cs typeface="Times New Roman" panose="02020603050405020304" pitchFamily="18" charset="0"/>
                </a:endParaRPr>
              </a:p>
              <a:p>
                <a:pPr marL="285750" indent="-285750" algn="just">
                  <a:spcBef>
                    <a:spcPts val="600"/>
                  </a:spcBef>
                  <a:buClr>
                    <a:srgbClr val="C00000"/>
                  </a:buClr>
                  <a:buFont typeface="Arial" panose="020B0604020202020204" pitchFamily="34" charset="0"/>
                  <a:buChar char="•"/>
                </a:pPr>
                <a:endParaRPr lang="en-US" sz="1800" b="1" i="1" dirty="0">
                  <a:latin typeface="Cambria Math" panose="02040503050406030204" pitchFamily="18" charset="0"/>
                  <a:ea typeface="Calibri" panose="020F0502020204030204" pitchFamily="34" charset="0"/>
                  <a:cs typeface="Times New Roman" panose="02020603050405020304" pitchFamily="18" charset="0"/>
                </a:endParaRPr>
              </a:p>
              <a:p>
                <a:pPr marL="285750" indent="-285750" algn="just">
                  <a:spcBef>
                    <a:spcPts val="600"/>
                  </a:spcBef>
                  <a:buClr>
                    <a:srgbClr val="C00000"/>
                  </a:buClr>
                  <a:buFont typeface="Arial" panose="020B0604020202020204" pitchFamily="34" charset="0"/>
                  <a:buChar char="•"/>
                </a:pPr>
                <a:endParaRPr lang="en-US" sz="1800" b="1" i="1" dirty="0">
                  <a:latin typeface="Cambria Math" panose="02040503050406030204" pitchFamily="18" charset="0"/>
                  <a:ea typeface="Calibri" panose="020F0502020204030204" pitchFamily="34" charset="0"/>
                  <a:cs typeface="Times New Roman" panose="02020603050405020304" pitchFamily="18" charset="0"/>
                </a:endParaRPr>
              </a:p>
              <a:p>
                <a:pPr marL="285750" indent="-285750" algn="just">
                  <a:spcBef>
                    <a:spcPts val="600"/>
                  </a:spcBef>
                  <a:buClr>
                    <a:srgbClr val="C00000"/>
                  </a:buClr>
                  <a:buFont typeface="Arial" panose="020B0604020202020204" pitchFamily="34" charset="0"/>
                  <a:buChar char="•"/>
                </a:pPr>
                <a14:m>
                  <m:oMath xmlns:m="http://schemas.openxmlformats.org/officeDocument/2006/math">
                    <m:sSubSup>
                      <m:sSubSupPr>
                        <m:ctrlPr>
                          <a:rPr lang="en-US" sz="1800" b="1" i="1" smtClean="0">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latin typeface="Cambria Math" panose="02040503050406030204" pitchFamily="18" charset="0"/>
                            <a:ea typeface="Calibri" panose="020F0502020204030204" pitchFamily="34" charset="0"/>
                            <a:cs typeface="Times New Roman" panose="02020603050405020304" pitchFamily="18" charset="0"/>
                          </a:rPr>
                          <m:t>𝑰</m:t>
                        </m:r>
                      </m:e>
                      <m:sub>
                        <m:r>
                          <a:rPr lang="en-US" sz="1800" b="1" i="1" smtClean="0">
                            <a:latin typeface="Cambria Math" panose="02040503050406030204" pitchFamily="18" charset="0"/>
                            <a:ea typeface="Calibri" panose="020F0502020204030204" pitchFamily="34" charset="0"/>
                            <a:cs typeface="Times New Roman" panose="02020603050405020304" pitchFamily="18" charset="0"/>
                          </a:rPr>
                          <m:t>𝒊</m:t>
                        </m:r>
                      </m:sub>
                      <m:sup>
                        <m:r>
                          <a:rPr lang="en-US" sz="1800" b="1" i="1">
                            <a:latin typeface="Cambria Math" panose="02040503050406030204" pitchFamily="18" charset="0"/>
                            <a:ea typeface="Calibri" panose="020F0502020204030204" pitchFamily="34" charset="0"/>
                            <a:cs typeface="Times New Roman" panose="02020603050405020304" pitchFamily="18" charset="0"/>
                          </a:rPr>
                          <m:t>𝒂𝒃𝒄</m:t>
                        </m:r>
                      </m:sup>
                    </m:sSubSup>
                  </m:oMath>
                </a14:m>
                <a:r>
                  <a:rPr lang="en-US" sz="1800" dirty="0">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Sup>
                      <m:sSubSupPr>
                        <m:ctrlPr>
                          <a:rPr lang="en-US" sz="1800" b="1" i="1">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latin typeface="Cambria Math" panose="02040503050406030204" pitchFamily="18" charset="0"/>
                            <a:ea typeface="Calibri" panose="020F0502020204030204" pitchFamily="34" charset="0"/>
                            <a:cs typeface="Times New Roman" panose="02020603050405020304" pitchFamily="18" charset="0"/>
                          </a:rPr>
                          <m:t>𝑰</m:t>
                        </m:r>
                      </m:e>
                      <m:sub>
                        <m:r>
                          <a:rPr lang="en-US" sz="1800" b="1" i="1" smtClean="0">
                            <a:latin typeface="Cambria Math" panose="02040503050406030204" pitchFamily="18" charset="0"/>
                            <a:ea typeface="Calibri" panose="020F0502020204030204" pitchFamily="34" charset="0"/>
                            <a:cs typeface="Times New Roman" panose="02020603050405020304" pitchFamily="18" charset="0"/>
                          </a:rPr>
                          <m:t>𝒋</m:t>
                        </m:r>
                      </m:sub>
                      <m:sup>
                        <m:r>
                          <a:rPr lang="en-US" sz="1800" b="1" i="1">
                            <a:latin typeface="Cambria Math" panose="02040503050406030204" pitchFamily="18" charset="0"/>
                            <a:ea typeface="Calibri" panose="020F0502020204030204" pitchFamily="34" charset="0"/>
                            <a:cs typeface="Times New Roman" panose="02020603050405020304" pitchFamily="18" charset="0"/>
                          </a:rPr>
                          <m:t>𝒂𝒃𝒄</m:t>
                        </m:r>
                      </m:sup>
                    </m:sSubSup>
                  </m:oMath>
                </a14:m>
                <a:r>
                  <a:rPr lang="en-US" sz="1800" dirty="0">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Sup>
                      <m:sSubSupPr>
                        <m:ctrlPr>
                          <a:rPr lang="en-US" sz="1800" b="1" i="1">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latin typeface="Cambria Math" panose="02040503050406030204" pitchFamily="18" charset="0"/>
                            <a:ea typeface="Calibri" panose="020F0502020204030204" pitchFamily="34" charset="0"/>
                            <a:cs typeface="Times New Roman" panose="02020603050405020304" pitchFamily="18" charset="0"/>
                          </a:rPr>
                          <m:t>𝑰</m:t>
                        </m:r>
                      </m:e>
                      <m:sub>
                        <m:r>
                          <a:rPr lang="en-US" sz="1800" b="1" i="1" smtClean="0">
                            <a:latin typeface="Cambria Math" panose="02040503050406030204" pitchFamily="18" charset="0"/>
                            <a:ea typeface="Calibri" panose="020F0502020204030204" pitchFamily="34" charset="0"/>
                            <a:cs typeface="Times New Roman" panose="02020603050405020304" pitchFamily="18" charset="0"/>
                          </a:rPr>
                          <m:t>𝒌</m:t>
                        </m:r>
                      </m:sub>
                      <m:sup>
                        <m:r>
                          <a:rPr lang="en-US" sz="1800" b="1" i="1">
                            <a:latin typeface="Cambria Math" panose="02040503050406030204" pitchFamily="18" charset="0"/>
                            <a:ea typeface="Calibri" panose="020F0502020204030204" pitchFamily="34" charset="0"/>
                            <a:cs typeface="Times New Roman" panose="02020603050405020304" pitchFamily="18" charset="0"/>
                          </a:rPr>
                          <m:t>𝒂𝒃𝒄</m:t>
                        </m:r>
                      </m:sup>
                    </m:sSubSup>
                  </m:oMath>
                </a14:m>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are load current vectors at buses </a:t>
                </a:r>
                <a:r>
                  <a:rPr lang="en-US" sz="1800" i="1" dirty="0">
                    <a:effectLst/>
                    <a:latin typeface="Calibri" panose="020F0502020204030204" pitchFamily="34" charset="0"/>
                    <a:ea typeface="Calibri" panose="020F0502020204030204" pitchFamily="34" charset="0"/>
                    <a:cs typeface="Calibri" panose="020F0502020204030204" pitchFamily="34" charset="0"/>
                  </a:rPr>
                  <a:t>i, j, </a:t>
                </a:r>
                <a:r>
                  <a:rPr lang="en-US" sz="1800" dirty="0">
                    <a:effectLst/>
                    <a:latin typeface="Calibri" panose="020F0502020204030204" pitchFamily="34" charset="0"/>
                    <a:ea typeface="Calibri" panose="020F0502020204030204" pitchFamily="34" charset="0"/>
                    <a:cs typeface="Calibri" panose="020F0502020204030204" pitchFamily="34" charset="0"/>
                  </a:rPr>
                  <a:t>and</a:t>
                </a:r>
                <a:r>
                  <a:rPr lang="en-US" sz="1800" i="1" dirty="0">
                    <a:effectLst/>
                    <a:latin typeface="Calibri" panose="020F0502020204030204" pitchFamily="34" charset="0"/>
                    <a:ea typeface="Calibri" panose="020F0502020204030204" pitchFamily="34" charset="0"/>
                    <a:cs typeface="Calibri" panose="020F0502020204030204" pitchFamily="34" charset="0"/>
                  </a:rPr>
                  <a:t> k</a:t>
                </a:r>
                <a:r>
                  <a:rPr lang="en-US" sz="1800" dirty="0">
                    <a:effectLst/>
                    <a:latin typeface="Calibri" panose="020F0502020204030204" pitchFamily="34" charset="0"/>
                    <a:ea typeface="Calibri" panose="020F0502020204030204" pitchFamily="34" charset="0"/>
                    <a:cs typeface="Calibri" panose="020F0502020204030204" pitchFamily="34" charset="0"/>
                  </a:rPr>
                  <a:t>, respectively. </a:t>
                </a:r>
              </a:p>
              <a:p>
                <a:pPr marL="285750" indent="-285750" algn="just">
                  <a:spcBef>
                    <a:spcPts val="600"/>
                  </a:spcBef>
                  <a:buClr>
                    <a:srgbClr val="C00000"/>
                  </a:buClr>
                  <a:buFont typeface="Arial" panose="020B0604020202020204" pitchFamily="34" charset="0"/>
                  <a:buChar char="•"/>
                </a:pPr>
                <a14:m>
                  <m:oMath xmlns:m="http://schemas.openxmlformats.org/officeDocument/2006/math">
                    <m:sSubSup>
                      <m:sSubSupPr>
                        <m:ctrlPr>
                          <a:rPr lang="en-US" sz="1800" b="1" i="1" smtClean="0">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latin typeface="Cambria Math" panose="02040503050406030204" pitchFamily="18" charset="0"/>
                            <a:ea typeface="Calibri" panose="020F0502020204030204" pitchFamily="34" charset="0"/>
                            <a:cs typeface="Times New Roman" panose="02020603050405020304" pitchFamily="18" charset="0"/>
                          </a:rPr>
                          <m:t>𝑰</m:t>
                        </m:r>
                      </m:e>
                      <m:sub>
                        <m:r>
                          <a:rPr lang="en-US" sz="1800" b="1" i="1" smtClean="0">
                            <a:latin typeface="Cambria Math" panose="02040503050406030204" pitchFamily="18" charset="0"/>
                            <a:ea typeface="Calibri" panose="020F0502020204030204" pitchFamily="34" charset="0"/>
                            <a:cs typeface="Times New Roman" panose="02020603050405020304" pitchFamily="18" charset="0"/>
                          </a:rPr>
                          <m:t>𝒊𝒋</m:t>
                        </m:r>
                      </m:sub>
                      <m:sup>
                        <m:r>
                          <a:rPr lang="en-US" sz="1800" b="1" i="1">
                            <a:latin typeface="Cambria Math" panose="02040503050406030204" pitchFamily="18" charset="0"/>
                            <a:ea typeface="Calibri" panose="020F0502020204030204" pitchFamily="34" charset="0"/>
                            <a:cs typeface="Times New Roman" panose="02020603050405020304" pitchFamily="18" charset="0"/>
                          </a:rPr>
                          <m:t>𝒂𝒃𝒄</m:t>
                        </m:r>
                      </m:sup>
                    </m:sSubSup>
                  </m:oMath>
                </a14:m>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and </a:t>
                </a:r>
                <a14:m>
                  <m:oMath xmlns:m="http://schemas.openxmlformats.org/officeDocument/2006/math">
                    <m:sSubSup>
                      <m:sSubSupPr>
                        <m:ctrlPr>
                          <a:rPr lang="en-US" sz="1800" b="1" i="1">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latin typeface="Cambria Math" panose="02040503050406030204" pitchFamily="18" charset="0"/>
                            <a:ea typeface="Calibri" panose="020F0502020204030204" pitchFamily="34" charset="0"/>
                            <a:cs typeface="Times New Roman" panose="02020603050405020304" pitchFamily="18" charset="0"/>
                          </a:rPr>
                          <m:t>𝑰</m:t>
                        </m:r>
                      </m:e>
                      <m:sub>
                        <m:r>
                          <a:rPr lang="en-US" sz="1800" b="1" i="1">
                            <a:latin typeface="Cambria Math" panose="02040503050406030204" pitchFamily="18" charset="0"/>
                            <a:ea typeface="Calibri" panose="020F0502020204030204" pitchFamily="34" charset="0"/>
                            <a:cs typeface="Times New Roman" panose="02020603050405020304" pitchFamily="18" charset="0"/>
                          </a:rPr>
                          <m:t>𝒋</m:t>
                        </m:r>
                        <m:r>
                          <a:rPr lang="en-US" sz="1800" b="1" i="1" smtClean="0">
                            <a:latin typeface="Cambria Math" panose="02040503050406030204" pitchFamily="18" charset="0"/>
                            <a:ea typeface="Calibri" panose="020F0502020204030204" pitchFamily="34" charset="0"/>
                            <a:cs typeface="Times New Roman" panose="02020603050405020304" pitchFamily="18" charset="0"/>
                          </a:rPr>
                          <m:t>𝒌</m:t>
                        </m:r>
                      </m:sub>
                      <m:sup>
                        <m:r>
                          <a:rPr lang="en-US" sz="1800" b="1" i="1">
                            <a:latin typeface="Cambria Math" panose="02040503050406030204" pitchFamily="18" charset="0"/>
                            <a:ea typeface="Calibri" panose="020F0502020204030204" pitchFamily="34" charset="0"/>
                            <a:cs typeface="Times New Roman" panose="02020603050405020304" pitchFamily="18" charset="0"/>
                          </a:rPr>
                          <m:t>𝒂𝒃𝒄</m:t>
                        </m:r>
                      </m:sup>
                    </m:sSubSup>
                  </m:oMath>
                </a14:m>
                <a:r>
                  <a:rPr lang="en-US" sz="1800" dirty="0">
                    <a:effectLst/>
                    <a:latin typeface="Calibri" panose="020F0502020204030204" pitchFamily="34" charset="0"/>
                    <a:ea typeface="Calibri" panose="020F0502020204030204" pitchFamily="34" charset="0"/>
                    <a:cs typeface="Calibri" panose="020F0502020204030204" pitchFamily="34" charset="0"/>
                  </a:rPr>
                  <a:t>  are current vectors of currents flowing on lines between buses </a:t>
                </a:r>
                <a:r>
                  <a:rPr lang="en-US" sz="1800" i="1" dirty="0">
                    <a:effectLst/>
                    <a:latin typeface="Calibri" panose="020F0502020204030204" pitchFamily="34" charset="0"/>
                    <a:ea typeface="Calibri" panose="020F0502020204030204" pitchFamily="34" charset="0"/>
                    <a:cs typeface="Calibri" panose="020F0502020204030204" pitchFamily="34" charset="0"/>
                  </a:rPr>
                  <a:t>i</a:t>
                </a:r>
                <a:r>
                  <a:rPr lang="en-US" sz="1800" dirty="0">
                    <a:effectLst/>
                    <a:latin typeface="Calibri" panose="020F0502020204030204" pitchFamily="34" charset="0"/>
                    <a:ea typeface="Calibri" panose="020F0502020204030204" pitchFamily="34" charset="0"/>
                    <a:cs typeface="Calibri" panose="020F0502020204030204" pitchFamily="34" charset="0"/>
                  </a:rPr>
                  <a:t> and </a:t>
                </a:r>
                <a:r>
                  <a:rPr lang="en-US" sz="1800" i="1" dirty="0">
                    <a:effectLst/>
                    <a:latin typeface="Calibri" panose="020F0502020204030204" pitchFamily="34" charset="0"/>
                    <a:ea typeface="Calibri" panose="020F0502020204030204" pitchFamily="34" charset="0"/>
                    <a:cs typeface="Calibri" panose="020F0502020204030204" pitchFamily="34" charset="0"/>
                  </a:rPr>
                  <a:t>j</a:t>
                </a:r>
                <a:r>
                  <a:rPr lang="en-US" sz="1800" dirty="0">
                    <a:effectLst/>
                    <a:latin typeface="Calibri" panose="020F0502020204030204" pitchFamily="34" charset="0"/>
                    <a:ea typeface="Calibri" panose="020F0502020204030204" pitchFamily="34" charset="0"/>
                    <a:cs typeface="Calibri" panose="020F0502020204030204" pitchFamily="34" charset="0"/>
                  </a:rPr>
                  <a:t>, and </a:t>
                </a:r>
                <a:r>
                  <a:rPr lang="en-US" sz="1800" i="1" dirty="0">
                    <a:effectLst/>
                    <a:latin typeface="Calibri" panose="020F0502020204030204" pitchFamily="34" charset="0"/>
                    <a:ea typeface="Calibri" panose="020F0502020204030204" pitchFamily="34" charset="0"/>
                    <a:cs typeface="Calibri" panose="020F0502020204030204" pitchFamily="34" charset="0"/>
                  </a:rPr>
                  <a:t>j</a:t>
                </a:r>
                <a:r>
                  <a:rPr lang="en-US" sz="1800" dirty="0">
                    <a:effectLst/>
                    <a:latin typeface="Calibri" panose="020F0502020204030204" pitchFamily="34" charset="0"/>
                    <a:ea typeface="Calibri" panose="020F0502020204030204" pitchFamily="34" charset="0"/>
                    <a:cs typeface="Calibri" panose="020F0502020204030204" pitchFamily="34" charset="0"/>
                  </a:rPr>
                  <a:t> and </a:t>
                </a:r>
                <a:r>
                  <a:rPr lang="en-US" sz="1800" i="1" dirty="0">
                    <a:effectLst/>
                    <a:latin typeface="Calibri" panose="020F0502020204030204" pitchFamily="34" charset="0"/>
                    <a:ea typeface="Calibri" panose="020F0502020204030204" pitchFamily="34" charset="0"/>
                    <a:cs typeface="Calibri" panose="020F0502020204030204" pitchFamily="34" charset="0"/>
                  </a:rPr>
                  <a:t>k</a:t>
                </a: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285750" indent="-285750" algn="just">
                  <a:spcBef>
                    <a:spcPts val="600"/>
                  </a:spcBef>
                  <a:buClr>
                    <a:srgbClr val="C00000"/>
                  </a:buClr>
                  <a:buFont typeface="Arial" panose="020B0604020202020204" pitchFamily="34" charset="0"/>
                  <a:buChar char="•"/>
                </a:pPr>
                <a14:m>
                  <m:oMath xmlns:m="http://schemas.openxmlformats.org/officeDocument/2006/math">
                    <m:sSubSup>
                      <m:sSubSupPr>
                        <m:ctrlPr>
                          <a:rPr lang="en-US" sz="1800" b="1" i="1" smtClean="0">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latin typeface="Cambria Math" panose="02040503050406030204" pitchFamily="18" charset="0"/>
                            <a:ea typeface="Calibri" panose="020F0502020204030204" pitchFamily="34" charset="0"/>
                            <a:cs typeface="Times New Roman" panose="02020603050405020304" pitchFamily="18" charset="0"/>
                          </a:rPr>
                          <m:t>𝑰</m:t>
                        </m:r>
                      </m:e>
                      <m:sub>
                        <m:r>
                          <a:rPr lang="en-US" sz="1800" b="1" i="1" smtClean="0">
                            <a:latin typeface="Cambria Math" panose="02040503050406030204" pitchFamily="18" charset="0"/>
                            <a:ea typeface="Calibri" panose="020F0502020204030204" pitchFamily="34" charset="0"/>
                            <a:cs typeface="Times New Roman" panose="02020603050405020304" pitchFamily="18" charset="0"/>
                          </a:rPr>
                          <m:t>𝒉𝒊</m:t>
                        </m:r>
                      </m:sub>
                      <m:sup>
                        <m:r>
                          <a:rPr lang="en-US" sz="1800" b="1" i="1">
                            <a:latin typeface="Cambria Math" panose="02040503050406030204" pitchFamily="18" charset="0"/>
                            <a:ea typeface="Calibri" panose="020F0502020204030204" pitchFamily="34" charset="0"/>
                            <a:cs typeface="Times New Roman" panose="02020603050405020304" pitchFamily="18" charset="0"/>
                          </a:rPr>
                          <m:t>𝒂𝒃𝒄</m:t>
                        </m:r>
                      </m:sup>
                    </m:sSubSup>
                  </m:oMath>
                </a14:m>
                <a:r>
                  <a:rPr lang="en-US" sz="1800" dirty="0">
                    <a:effectLst/>
                    <a:latin typeface="Calibri" panose="020F0502020204030204" pitchFamily="34" charset="0"/>
                    <a:ea typeface="Calibri" panose="020F0502020204030204" pitchFamily="34" charset="0"/>
                    <a:cs typeface="Calibri" panose="020F0502020204030204" pitchFamily="34" charset="0"/>
                  </a:rPr>
                  <a:t>  is vector of currents entering bus </a:t>
                </a:r>
                <a:r>
                  <a:rPr lang="en-US" sz="1800" i="1" dirty="0">
                    <a:effectLst/>
                    <a:latin typeface="Calibri" panose="020F0502020204030204" pitchFamily="34" charset="0"/>
                    <a:ea typeface="Calibri" panose="020F0502020204030204" pitchFamily="34" charset="0"/>
                    <a:cs typeface="Calibri" panose="020F0502020204030204" pitchFamily="34" charset="0"/>
                  </a:rPr>
                  <a:t>i</a:t>
                </a:r>
                <a:r>
                  <a:rPr lang="en-US" sz="1800" dirty="0">
                    <a:effectLst/>
                    <a:latin typeface="Calibri" panose="020F0502020204030204" pitchFamily="34" charset="0"/>
                    <a:ea typeface="Calibri" panose="020F0502020204030204" pitchFamily="34" charset="0"/>
                    <a:cs typeface="Calibri" panose="020F0502020204030204" pitchFamily="34" charset="0"/>
                  </a:rPr>
                  <a:t> from bus </a:t>
                </a:r>
                <a:r>
                  <a:rPr lang="en-US" sz="1800" i="1" dirty="0">
                    <a:effectLst/>
                    <a:latin typeface="Calibri" panose="020F0502020204030204" pitchFamily="34" charset="0"/>
                    <a:ea typeface="Calibri" panose="020F0502020204030204" pitchFamily="34" charset="0"/>
                    <a:cs typeface="Calibri" panose="020F0502020204030204" pitchFamily="34" charset="0"/>
                  </a:rPr>
                  <a:t>h</a:t>
                </a:r>
                <a:r>
                  <a:rPr lang="en-US" sz="1800" dirty="0">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Sup>
                      <m:sSubSupPr>
                        <m:ctrlPr>
                          <a:rPr lang="en-US" sz="1800" b="1" i="1">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latin typeface="Cambria Math" panose="02040503050406030204" pitchFamily="18" charset="0"/>
                            <a:ea typeface="Calibri" panose="020F0502020204030204" pitchFamily="34" charset="0"/>
                            <a:cs typeface="Times New Roman" panose="02020603050405020304" pitchFamily="18" charset="0"/>
                          </a:rPr>
                          <m:t>𝑰</m:t>
                        </m:r>
                      </m:e>
                      <m:sub>
                        <m:r>
                          <a:rPr lang="en-US" sz="1800" b="1" i="1" smtClean="0">
                            <a:latin typeface="Cambria Math" panose="02040503050406030204" pitchFamily="18" charset="0"/>
                            <a:ea typeface="Calibri" panose="020F0502020204030204" pitchFamily="34" charset="0"/>
                            <a:cs typeface="Times New Roman" panose="02020603050405020304" pitchFamily="18" charset="0"/>
                          </a:rPr>
                          <m:t>𝒌𝒍</m:t>
                        </m:r>
                      </m:sub>
                      <m:sup>
                        <m:r>
                          <a:rPr lang="en-US" sz="1800" b="1" i="1">
                            <a:latin typeface="Cambria Math" panose="02040503050406030204" pitchFamily="18" charset="0"/>
                            <a:ea typeface="Calibri" panose="020F0502020204030204" pitchFamily="34" charset="0"/>
                            <a:cs typeface="Times New Roman" panose="02020603050405020304" pitchFamily="18" charset="0"/>
                          </a:rPr>
                          <m:t>𝒂𝒃𝒄</m:t>
                        </m:r>
                      </m:sup>
                    </m:sSubSup>
                  </m:oMath>
                </a14:m>
                <a:r>
                  <a:rPr lang="en-US" sz="1800" dirty="0">
                    <a:effectLst/>
                    <a:latin typeface="Calibri" panose="020F0502020204030204" pitchFamily="34" charset="0"/>
                    <a:ea typeface="Calibri" panose="020F0502020204030204" pitchFamily="34" charset="0"/>
                    <a:cs typeface="Calibri" panose="020F0502020204030204" pitchFamily="34" charset="0"/>
                  </a:rPr>
                  <a:t> is vector of currents leaving bus </a:t>
                </a:r>
                <a:r>
                  <a:rPr lang="en-US" sz="1800" i="1" dirty="0">
                    <a:effectLst/>
                    <a:latin typeface="Calibri" panose="020F0502020204030204" pitchFamily="34" charset="0"/>
                    <a:ea typeface="Calibri" panose="020F0502020204030204" pitchFamily="34" charset="0"/>
                    <a:cs typeface="Calibri" panose="020F0502020204030204" pitchFamily="34" charset="0"/>
                  </a:rPr>
                  <a:t>k</a:t>
                </a:r>
                <a:r>
                  <a:rPr lang="en-US" sz="1800" dirty="0">
                    <a:effectLst/>
                    <a:latin typeface="Calibri" panose="020F0502020204030204" pitchFamily="34" charset="0"/>
                    <a:ea typeface="Calibri" panose="020F0502020204030204" pitchFamily="34" charset="0"/>
                    <a:cs typeface="Calibri" panose="020F0502020204030204" pitchFamily="34" charset="0"/>
                  </a:rPr>
                  <a:t> toward bus </a:t>
                </a:r>
                <a:r>
                  <a:rPr lang="en-US" sz="1800" i="1" dirty="0">
                    <a:effectLst/>
                    <a:latin typeface="Calibri" panose="020F0502020204030204" pitchFamily="34" charset="0"/>
                    <a:ea typeface="Calibri" panose="020F0502020204030204" pitchFamily="34" charset="0"/>
                    <a:cs typeface="Calibri" panose="020F0502020204030204" pitchFamily="34" charset="0"/>
                  </a:rPr>
                  <a:t>l</a:t>
                </a:r>
                <a:r>
                  <a:rPr lang="en-US" sz="1800" dirty="0">
                    <a:effectLst/>
                    <a:latin typeface="Calibri" panose="020F0502020204030204" pitchFamily="34" charset="0"/>
                    <a:ea typeface="Calibri" panose="020F0502020204030204" pitchFamily="34" charset="0"/>
                    <a:cs typeface="Calibri" panose="020F0502020204030204" pitchFamily="34" charset="0"/>
                  </a:rPr>
                  <a:t>.</a:t>
                </a:r>
              </a:p>
              <a:p>
                <a:pPr marL="285750" indent="-285750" algn="just">
                  <a:spcBef>
                    <a:spcPts val="600"/>
                  </a:spcBef>
                  <a:buClr>
                    <a:srgbClr val="C00000"/>
                  </a:buClr>
                  <a:buFont typeface="Arial" panose="020B0604020202020204" pitchFamily="34" charset="0"/>
                  <a:buChar char="•"/>
                </a:pPr>
                <a:endParaRPr lang="en-US" sz="1800" dirty="0">
                  <a:effectLst/>
                  <a:latin typeface="+mn-lt"/>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BEE31D1D-D097-6094-760F-06A03D7EDC29}"/>
                  </a:ext>
                </a:extLst>
              </p:cNvPr>
              <p:cNvSpPr txBox="1">
                <a:spLocks noRot="1" noChangeAspect="1" noMove="1" noResize="1" noEditPoints="1" noAdjustHandles="1" noChangeArrowheads="1" noChangeShapeType="1" noTextEdit="1"/>
              </p:cNvSpPr>
              <p:nvPr/>
            </p:nvSpPr>
            <p:spPr>
              <a:xfrm>
                <a:off x="457200" y="777871"/>
                <a:ext cx="8229600" cy="5325047"/>
              </a:xfrm>
              <a:prstGeom prst="rect">
                <a:avLst/>
              </a:prstGeom>
              <a:blipFill>
                <a:blip r:embed="rId2"/>
                <a:stretch>
                  <a:fillRect l="-444" r="-593"/>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F88F81B0-0F59-5643-F42D-8889CBCAE201}"/>
              </a:ext>
            </a:extLst>
          </p:cNvPr>
          <p:cNvPicPr>
            <a:picLocks noChangeAspect="1"/>
          </p:cNvPicPr>
          <p:nvPr/>
        </p:nvPicPr>
        <p:blipFill>
          <a:blip r:embed="rId3"/>
          <a:stretch>
            <a:fillRect/>
          </a:stretch>
        </p:blipFill>
        <p:spPr>
          <a:xfrm>
            <a:off x="1123405" y="1227909"/>
            <a:ext cx="7027817" cy="1941031"/>
          </a:xfrm>
          <a:prstGeom prst="rect">
            <a:avLst/>
          </a:prstGeom>
        </p:spPr>
      </p:pic>
      <p:sp>
        <p:nvSpPr>
          <p:cNvPr id="3" name="TextBox 2">
            <a:extLst>
              <a:ext uri="{FF2B5EF4-FFF2-40B4-BE49-F238E27FC236}">
                <a16:creationId xmlns:a16="http://schemas.microsoft.com/office/drawing/2014/main" id="{74099007-DB2D-7E5A-2AB9-5326A8FC09D8}"/>
              </a:ext>
            </a:extLst>
          </p:cNvPr>
          <p:cNvSpPr txBox="1"/>
          <p:nvPr/>
        </p:nvSpPr>
        <p:spPr>
          <a:xfrm>
            <a:off x="2363382" y="3323935"/>
            <a:ext cx="4417235"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Schematic showing line sections and connected loads.</a:t>
            </a:r>
            <a:endParaRPr lang="en-US" sz="1400" i="1" dirty="0">
              <a:latin typeface="Calibri" panose="020F0502020204030204" pitchFamily="34" charset="0"/>
              <a:cs typeface="Calibri" panose="020F0502020204030204" pitchFamily="34" charset="0"/>
            </a:endParaRPr>
          </a:p>
        </p:txBody>
      </p:sp>
      <p:sp>
        <p:nvSpPr>
          <p:cNvPr id="7" name="Footer Placeholder 4">
            <a:extLst>
              <a:ext uri="{FF2B5EF4-FFF2-40B4-BE49-F238E27FC236}">
                <a16:creationId xmlns:a16="http://schemas.microsoft.com/office/drawing/2014/main" id="{5379EAE2-0C8B-075B-1C9E-1FE8A0176CF8}"/>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637344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27</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EE31D1D-D097-6094-760F-06A03D7EDC29}"/>
                  </a:ext>
                </a:extLst>
              </p:cNvPr>
              <p:cNvSpPr txBox="1"/>
              <p:nvPr/>
            </p:nvSpPr>
            <p:spPr>
              <a:xfrm>
                <a:off x="457200" y="777871"/>
                <a:ext cx="8229600" cy="5094087"/>
              </a:xfrm>
              <a:prstGeom prst="rect">
                <a:avLst/>
              </a:prstGeom>
              <a:noFill/>
            </p:spPr>
            <p:txBody>
              <a:bodyPr wrap="square" rtlCol="0">
                <a:spAutoFit/>
              </a:bodyPr>
              <a:lstStyle/>
              <a:p>
                <a:pPr algn="just">
                  <a:spcBef>
                    <a:spcPts val="600"/>
                  </a:spcBef>
                  <a:buClr>
                    <a:srgbClr val="C00000"/>
                  </a:buClr>
                </a:pPr>
                <a:endParaRPr lang="en-US" sz="1800" dirty="0">
                  <a:effectLst/>
                  <a:latin typeface="+mn-lt"/>
                  <a:ea typeface="Calibri" panose="020F0502020204030204" pitchFamily="34" charset="0"/>
                  <a:cs typeface="Times New Roman" panose="02020603050405020304" pitchFamily="18" charset="0"/>
                </a:endParaRPr>
              </a:p>
              <a:p>
                <a:pPr marL="285750" indent="-285750" algn="just">
                  <a:spcBef>
                    <a:spcPts val="600"/>
                  </a:spcBef>
                  <a:buClr>
                    <a:srgbClr val="C00000"/>
                  </a:buClr>
                  <a:buFont typeface="Arial" panose="020B0604020202020204" pitchFamily="34" charset="0"/>
                  <a:buChar char="•"/>
                </a:pPr>
                <a:endParaRPr lang="en-US" sz="1800" dirty="0">
                  <a:latin typeface="+mn-lt"/>
                  <a:ea typeface="Calibri" panose="020F0502020204030204" pitchFamily="34" charset="0"/>
                  <a:cs typeface="Times New Roman" panose="02020603050405020304" pitchFamily="18" charset="0"/>
                </a:endParaRPr>
              </a:p>
              <a:p>
                <a:pPr marL="285750" indent="-285750" algn="just">
                  <a:spcBef>
                    <a:spcPts val="600"/>
                  </a:spcBef>
                  <a:buClr>
                    <a:srgbClr val="C00000"/>
                  </a:buClr>
                  <a:buFont typeface="Arial" panose="020B0604020202020204" pitchFamily="34" charset="0"/>
                  <a:buChar char="•"/>
                </a:pPr>
                <a:endParaRPr lang="en-US" sz="1800" dirty="0">
                  <a:effectLst/>
                  <a:latin typeface="+mn-lt"/>
                  <a:ea typeface="Calibri" panose="020F0502020204030204" pitchFamily="34" charset="0"/>
                  <a:cs typeface="Times New Roman" panose="02020603050405020304" pitchFamily="18" charset="0"/>
                </a:endParaRPr>
              </a:p>
              <a:p>
                <a:pPr marL="285750" indent="-285750" algn="just">
                  <a:spcBef>
                    <a:spcPts val="600"/>
                  </a:spcBef>
                  <a:buClr>
                    <a:srgbClr val="C00000"/>
                  </a:buClr>
                  <a:buFont typeface="Arial" panose="020B0604020202020204" pitchFamily="34" charset="0"/>
                  <a:buChar char="•"/>
                </a:pPr>
                <a:endParaRPr lang="en-US" sz="1800" dirty="0">
                  <a:latin typeface="+mn-lt"/>
                  <a:ea typeface="Calibri" panose="020F0502020204030204" pitchFamily="34" charset="0"/>
                  <a:cs typeface="Times New Roman" panose="02020603050405020304" pitchFamily="18" charset="0"/>
                </a:endParaRPr>
              </a:p>
              <a:p>
                <a:pPr marL="285750" indent="-285750" algn="just">
                  <a:spcBef>
                    <a:spcPts val="600"/>
                  </a:spcBef>
                  <a:buClr>
                    <a:srgbClr val="C00000"/>
                  </a:buClr>
                  <a:buFont typeface="Arial" panose="020B0604020202020204" pitchFamily="34" charset="0"/>
                  <a:buChar char="•"/>
                </a:pPr>
                <a:endParaRPr lang="en-US" sz="1800" dirty="0">
                  <a:effectLst/>
                  <a:latin typeface="+mn-lt"/>
                  <a:ea typeface="Calibri" panose="020F0502020204030204" pitchFamily="34" charset="0"/>
                  <a:cs typeface="Times New Roman" panose="02020603050405020304" pitchFamily="18" charset="0"/>
                </a:endParaRPr>
              </a:p>
              <a:p>
                <a:pPr marL="285750" indent="-285750" algn="just">
                  <a:spcBef>
                    <a:spcPts val="600"/>
                  </a:spcBef>
                  <a:buClr>
                    <a:srgbClr val="C00000"/>
                  </a:buClr>
                  <a:buFont typeface="Arial" panose="020B0604020202020204" pitchFamily="34" charset="0"/>
                  <a:buChar char="•"/>
                </a:pPr>
                <a:endParaRPr lang="en-US" sz="1800" dirty="0">
                  <a:latin typeface="+mn-lt"/>
                  <a:ea typeface="Calibri" panose="020F0502020204030204" pitchFamily="34" charset="0"/>
                  <a:cs typeface="Times New Roman" panose="02020603050405020304" pitchFamily="18" charset="0"/>
                </a:endParaRPr>
              </a:p>
              <a:p>
                <a:pPr marL="285750" indent="-285750" algn="just">
                  <a:spcBef>
                    <a:spcPts val="600"/>
                  </a:spcBef>
                  <a:buClr>
                    <a:srgbClr val="C00000"/>
                  </a:buClr>
                  <a:buFont typeface="Arial" panose="020B0604020202020204" pitchFamily="34" charset="0"/>
                  <a:buChar char="•"/>
                </a:pPr>
                <a:endParaRPr lang="en-US" sz="1800" b="1" i="1" dirty="0">
                  <a:latin typeface="Cambria Math" panose="02040503050406030204" pitchFamily="18" charset="0"/>
                  <a:ea typeface="Calibri" panose="020F0502020204030204" pitchFamily="34" charset="0"/>
                  <a:cs typeface="Times New Roman" panose="02020603050405020304" pitchFamily="18" charset="0"/>
                </a:endParaRPr>
              </a:p>
              <a:p>
                <a:pPr marL="285750" indent="-285750" algn="just">
                  <a:spcBef>
                    <a:spcPts val="600"/>
                  </a:spcBef>
                  <a:buClr>
                    <a:srgbClr val="C00000"/>
                  </a:buClr>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ts val="600"/>
                  </a:spcBef>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Applying KCL at buses, </a:t>
                </a:r>
                <a:r>
                  <a:rPr lang="en-US" sz="1800" i="1" dirty="0">
                    <a:effectLst/>
                    <a:latin typeface="Calibri" panose="020F0502020204030204" pitchFamily="34" charset="0"/>
                    <a:ea typeface="Calibri" panose="020F0502020204030204" pitchFamily="34" charset="0"/>
                    <a:cs typeface="Calibri" panose="020F0502020204030204" pitchFamily="34" charset="0"/>
                  </a:rPr>
                  <a:t>i</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a:effectLst/>
                    <a:latin typeface="Calibri" panose="020F0502020204030204" pitchFamily="34" charset="0"/>
                    <a:ea typeface="Calibri" panose="020F0502020204030204" pitchFamily="34" charset="0"/>
                    <a:cs typeface="Calibri" panose="020F0502020204030204" pitchFamily="34" charset="0"/>
                  </a:rPr>
                  <a:t>j</a:t>
                </a:r>
                <a:r>
                  <a:rPr lang="en-US" sz="1800" dirty="0">
                    <a:effectLst/>
                    <a:latin typeface="Calibri" panose="020F0502020204030204" pitchFamily="34" charset="0"/>
                    <a:ea typeface="Calibri" panose="020F0502020204030204" pitchFamily="34" charset="0"/>
                    <a:cs typeface="Calibri" panose="020F0502020204030204" pitchFamily="34" charset="0"/>
                  </a:rPr>
                  <a:t>, and </a:t>
                </a:r>
                <a:r>
                  <a:rPr lang="en-US" sz="1800" i="1" dirty="0">
                    <a:effectLst/>
                    <a:latin typeface="Calibri" panose="020F0502020204030204" pitchFamily="34" charset="0"/>
                    <a:ea typeface="Calibri" panose="020F0502020204030204" pitchFamily="34" charset="0"/>
                    <a:cs typeface="Calibri" panose="020F0502020204030204" pitchFamily="34" charset="0"/>
                  </a:rPr>
                  <a:t>k</a:t>
                </a:r>
                <a:r>
                  <a:rPr lang="en-US" sz="1800" dirty="0">
                    <a:effectLst/>
                    <a:latin typeface="Calibri" panose="020F0502020204030204" pitchFamily="34" charset="0"/>
                    <a:ea typeface="Calibri" panose="020F0502020204030204" pitchFamily="34" charset="0"/>
                    <a:cs typeface="Calibri" panose="020F0502020204030204" pitchFamily="34" charset="0"/>
                  </a:rPr>
                  <a:t>, we get,</a:t>
                </a:r>
              </a:p>
              <a:p>
                <a:pPr algn="ctr">
                  <a:spcBef>
                    <a:spcPts val="600"/>
                  </a:spcBef>
                  <a:buClr>
                    <a:srgbClr val="C00000"/>
                  </a:buClr>
                </a:pPr>
                <a14:m>
                  <m:oMath xmlns:m="http://schemas.openxmlformats.org/officeDocument/2006/math">
                    <m:m>
                      <m:mPr>
                        <m:plcHide m:val="on"/>
                        <m:mcs>
                          <m:mc>
                            <m:mcPr>
                              <m:count m:val="2"/>
                              <m:mcJc m:val="center"/>
                            </m:mcPr>
                          </m:mc>
                        </m:mcs>
                        <m:ctrlPr>
                          <a:rPr lang="en-US" sz="1800" i="1" smtClean="0">
                            <a:effectLst/>
                            <a:latin typeface="Cambria Math" panose="02040503050406030204" pitchFamily="18" charset="0"/>
                            <a:ea typeface="Calibri" panose="020F0502020204030204" pitchFamily="34" charset="0"/>
                            <a:cs typeface="Times New Roman" panose="02020603050405020304" pitchFamily="18" charset="0"/>
                          </a:rPr>
                        </m:ctrlPr>
                      </m:mPr>
                      <m:mr>
                        <m:e/>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h𝑖</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𝑖𝑗</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𝑎𝑏𝑐</m:t>
                              </m:r>
                            </m:sup>
                          </m:sSubSup>
                        </m:e>
                      </m:mr>
                      <m:mr>
                        <m:e/>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𝑖𝑗</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𝑗𝑘</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𝑗</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𝑎𝑏𝑐</m:t>
                              </m:r>
                            </m:sup>
                          </m:sSubSup>
                        </m:e>
                      </m:mr>
                    </m:m>
                  </m:oMath>
                </a14:m>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algn="ctr">
                  <a:spcBef>
                    <a:spcPts val="600"/>
                  </a:spcBef>
                  <a:buClr>
                    <a:srgbClr val="C00000"/>
                  </a:buClr>
                </a:pPr>
                <a:r>
                  <a:rPr lang="en-US" sz="1800" dirty="0">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Sup>
                      <m:sSubSupPr>
                        <m:ctrlPr>
                          <a:rPr lang="en-US" sz="1800" i="1" smtClean="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𝑗𝑘</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𝑘𝑙</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𝑘</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𝑎𝑏𝑐</m:t>
                        </m:r>
                      </m:sup>
                    </m:sSubSup>
                  </m:oMath>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600"/>
                  </a:spcBef>
                  <a:buClr>
                    <a:srgbClr val="C00000"/>
                  </a:buClr>
                </a:pPr>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algn="just">
                  <a:spcBef>
                    <a:spcPts val="600"/>
                  </a:spcBef>
                  <a:buClr>
                    <a:srgbClr val="C00000"/>
                  </a:buClr>
                </a:pPr>
                <a:endParaRPr lang="en-US" sz="1800" dirty="0">
                  <a:effectLst/>
                  <a:latin typeface="+mn-lt"/>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BEE31D1D-D097-6094-760F-06A03D7EDC29}"/>
                  </a:ext>
                </a:extLst>
              </p:cNvPr>
              <p:cNvSpPr txBox="1">
                <a:spLocks noRot="1" noChangeAspect="1" noMove="1" noResize="1" noEditPoints="1" noAdjustHandles="1" noChangeArrowheads="1" noChangeShapeType="1" noTextEdit="1"/>
              </p:cNvSpPr>
              <p:nvPr/>
            </p:nvSpPr>
            <p:spPr>
              <a:xfrm>
                <a:off x="457200" y="777871"/>
                <a:ext cx="8229600" cy="5094087"/>
              </a:xfrm>
              <a:prstGeom prst="rect">
                <a:avLst/>
              </a:prstGeom>
              <a:blipFill>
                <a:blip r:embed="rId2"/>
                <a:stretch>
                  <a:fillRect l="-44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F88F81B0-0F59-5643-F42D-8889CBCAE201}"/>
              </a:ext>
            </a:extLst>
          </p:cNvPr>
          <p:cNvPicPr>
            <a:picLocks noChangeAspect="1"/>
          </p:cNvPicPr>
          <p:nvPr/>
        </p:nvPicPr>
        <p:blipFill>
          <a:blip r:embed="rId3"/>
          <a:stretch>
            <a:fillRect/>
          </a:stretch>
        </p:blipFill>
        <p:spPr>
          <a:xfrm>
            <a:off x="1123405" y="1227909"/>
            <a:ext cx="7027817" cy="1941031"/>
          </a:xfrm>
          <a:prstGeom prst="rect">
            <a:avLst/>
          </a:prstGeom>
        </p:spPr>
      </p:pic>
      <p:sp>
        <p:nvSpPr>
          <p:cNvPr id="3" name="TextBox 2">
            <a:extLst>
              <a:ext uri="{FF2B5EF4-FFF2-40B4-BE49-F238E27FC236}">
                <a16:creationId xmlns:a16="http://schemas.microsoft.com/office/drawing/2014/main" id="{53B14B05-2872-573F-8E04-8A32C2ABBBE1}"/>
              </a:ext>
            </a:extLst>
          </p:cNvPr>
          <p:cNvSpPr txBox="1"/>
          <p:nvPr/>
        </p:nvSpPr>
        <p:spPr>
          <a:xfrm>
            <a:off x="2428695" y="3170046"/>
            <a:ext cx="4417235"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Schematic showing line sections and connected loads.</a:t>
            </a:r>
            <a:endParaRPr lang="en-US" sz="1400" i="1" dirty="0">
              <a:latin typeface="Calibri" panose="020F0502020204030204" pitchFamily="34" charset="0"/>
              <a:cs typeface="Calibri" panose="020F0502020204030204" pitchFamily="34" charset="0"/>
            </a:endParaRPr>
          </a:p>
        </p:txBody>
      </p:sp>
      <p:sp>
        <p:nvSpPr>
          <p:cNvPr id="7" name="Footer Placeholder 4">
            <a:extLst>
              <a:ext uri="{FF2B5EF4-FFF2-40B4-BE49-F238E27FC236}">
                <a16:creationId xmlns:a16="http://schemas.microsoft.com/office/drawing/2014/main" id="{086846EF-5156-F33D-9B24-FA2C160E8C7C}"/>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043213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28</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EE31D1D-D097-6094-760F-06A03D7EDC29}"/>
                  </a:ext>
                </a:extLst>
              </p:cNvPr>
              <p:cNvSpPr txBox="1"/>
              <p:nvPr/>
            </p:nvSpPr>
            <p:spPr>
              <a:xfrm>
                <a:off x="457200" y="777871"/>
                <a:ext cx="8229600" cy="5347298"/>
              </a:xfrm>
              <a:prstGeom prst="rect">
                <a:avLst/>
              </a:prstGeom>
              <a:noFill/>
            </p:spPr>
            <p:txBody>
              <a:bodyPr wrap="square" rtlCol="0">
                <a:spAutoFit/>
              </a:bodyPr>
              <a:lstStyle/>
              <a:p>
                <a:pPr marL="285750" indent="-285750" algn="just">
                  <a:spcBef>
                    <a:spcPts val="600"/>
                  </a:spcBef>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Similar equations can be written for additional sections in the system. If there are additional feeders splitting off of the main feeder, the KCL can be expanded. For example, consider a case where two feeders are splitting at bus k as shown in the Figure:</a:t>
                </a:r>
              </a:p>
              <a:p>
                <a:pPr marL="285750" indent="-285750" algn="just">
                  <a:spcBef>
                    <a:spcPts val="600"/>
                  </a:spcBef>
                  <a:buClr>
                    <a:srgbClr val="C00000"/>
                  </a:buClr>
                  <a:buFont typeface="Arial" panose="020B0604020202020204" pitchFamily="34" charset="0"/>
                  <a:buChar char="•"/>
                </a:pPr>
                <a:endParaRPr lang="en-US" sz="1800" dirty="0">
                  <a:latin typeface="+mn-lt"/>
                  <a:ea typeface="Calibri" panose="020F0502020204030204" pitchFamily="34" charset="0"/>
                  <a:cs typeface="Times New Roman" panose="02020603050405020304" pitchFamily="18" charset="0"/>
                </a:endParaRPr>
              </a:p>
              <a:p>
                <a:pPr marL="285750" indent="-285750" algn="just">
                  <a:spcBef>
                    <a:spcPts val="600"/>
                  </a:spcBef>
                  <a:buClr>
                    <a:srgbClr val="C00000"/>
                  </a:buClr>
                  <a:buFont typeface="Arial" panose="020B0604020202020204" pitchFamily="34" charset="0"/>
                  <a:buChar char="•"/>
                </a:pPr>
                <a:endParaRPr lang="en-US" sz="1800" dirty="0">
                  <a:effectLst/>
                  <a:latin typeface="+mn-lt"/>
                  <a:ea typeface="Calibri" panose="020F0502020204030204" pitchFamily="34" charset="0"/>
                  <a:cs typeface="Times New Roman" panose="02020603050405020304" pitchFamily="18" charset="0"/>
                </a:endParaRPr>
              </a:p>
              <a:p>
                <a:pPr marL="285750" indent="-285750" algn="just">
                  <a:spcBef>
                    <a:spcPts val="600"/>
                  </a:spcBef>
                  <a:buClr>
                    <a:srgbClr val="C00000"/>
                  </a:buClr>
                  <a:buFont typeface="Arial" panose="020B0604020202020204" pitchFamily="34" charset="0"/>
                  <a:buChar char="•"/>
                </a:pPr>
                <a:endParaRPr lang="en-US" sz="1800" dirty="0">
                  <a:latin typeface="+mn-lt"/>
                  <a:ea typeface="Calibri" panose="020F0502020204030204" pitchFamily="34" charset="0"/>
                  <a:cs typeface="Times New Roman" panose="02020603050405020304" pitchFamily="18" charset="0"/>
                </a:endParaRPr>
              </a:p>
              <a:p>
                <a:pPr marL="285750" indent="-285750" algn="just">
                  <a:spcBef>
                    <a:spcPts val="600"/>
                  </a:spcBef>
                  <a:buClr>
                    <a:srgbClr val="C00000"/>
                  </a:buClr>
                  <a:buFont typeface="Arial" panose="020B0604020202020204" pitchFamily="34" charset="0"/>
                  <a:buChar char="•"/>
                </a:pPr>
                <a:endParaRPr lang="en-US" sz="1800" dirty="0">
                  <a:effectLst/>
                  <a:latin typeface="+mn-lt"/>
                  <a:ea typeface="Calibri" panose="020F0502020204030204" pitchFamily="34" charset="0"/>
                  <a:cs typeface="Times New Roman" panose="02020603050405020304" pitchFamily="18" charset="0"/>
                </a:endParaRPr>
              </a:p>
              <a:p>
                <a:pPr marL="285750" indent="-285750" algn="just">
                  <a:spcBef>
                    <a:spcPts val="600"/>
                  </a:spcBef>
                  <a:buClr>
                    <a:srgbClr val="C00000"/>
                  </a:buClr>
                  <a:buFont typeface="Arial" panose="020B0604020202020204" pitchFamily="34" charset="0"/>
                  <a:buChar char="•"/>
                </a:pPr>
                <a:endParaRPr lang="en-US" sz="1800" dirty="0">
                  <a:latin typeface="+mn-lt"/>
                  <a:ea typeface="Calibri" panose="020F0502020204030204" pitchFamily="34" charset="0"/>
                  <a:cs typeface="Times New Roman" panose="02020603050405020304" pitchFamily="18" charset="0"/>
                </a:endParaRPr>
              </a:p>
              <a:p>
                <a:pPr marL="285750" indent="-285750" algn="just">
                  <a:spcBef>
                    <a:spcPts val="600"/>
                  </a:spcBef>
                  <a:buClr>
                    <a:srgbClr val="C00000"/>
                  </a:buClr>
                  <a:buFont typeface="Arial" panose="020B0604020202020204" pitchFamily="34" charset="0"/>
                  <a:buChar char="•"/>
                </a:pPr>
                <a:endParaRPr lang="en-US" sz="1800" b="1" i="1" dirty="0">
                  <a:latin typeface="Cambria Math" panose="02040503050406030204" pitchFamily="18" charset="0"/>
                  <a:ea typeface="Calibri" panose="020F0502020204030204" pitchFamily="34" charset="0"/>
                  <a:cs typeface="Times New Roman" panose="02020603050405020304" pitchFamily="18" charset="0"/>
                </a:endParaRPr>
              </a:p>
              <a:p>
                <a:pPr marL="285750" indent="-285750" algn="just">
                  <a:spcBef>
                    <a:spcPts val="600"/>
                  </a:spcBef>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Applying the KCL at bus k gives:</a:t>
                </a:r>
              </a:p>
              <a:p>
                <a:pPr algn="ctr">
                  <a:spcBef>
                    <a:spcPts val="600"/>
                  </a:spcBef>
                  <a:buClr>
                    <a:srgbClr val="C00000"/>
                  </a:buClr>
                </a:pPr>
                <a14:m>
                  <m:oMathPara xmlns:m="http://schemas.openxmlformats.org/officeDocument/2006/math">
                    <m:oMathParaPr>
                      <m:jc m:val="centerGroup"/>
                    </m:oMathParaPr>
                    <m:oMath xmlns:m="http://schemas.openxmlformats.org/officeDocument/2006/math">
                      <m:sSubSup>
                        <m:sSubSupPr>
                          <m:ctrlPr>
                            <a:rPr lang="en-US" sz="1800" i="1" smtClean="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𝑗𝑘</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𝑘𝑙</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latin typeface="Cambria Math" panose="02040503050406030204" pitchFamily="18" charset="0"/>
                              <a:ea typeface="Calibri" panose="020F0502020204030204" pitchFamily="34" charset="0"/>
                              <a:cs typeface="Times New Roman" panose="02020603050405020304" pitchFamily="18" charset="0"/>
                            </a:rPr>
                            <m:t>𝑘</m:t>
                          </m:r>
                          <m:r>
                            <a:rPr lang="en-US" sz="1800" b="0" i="1" smtClean="0">
                              <a:latin typeface="Cambria Math" panose="02040503050406030204" pitchFamily="18" charset="0"/>
                              <a:ea typeface="Calibri" panose="020F0502020204030204" pitchFamily="34" charset="0"/>
                              <a:cs typeface="Times New Roman" panose="02020603050405020304" pitchFamily="18" charset="0"/>
                            </a:rPr>
                            <m:t>𝑚</m:t>
                          </m:r>
                        </m:sub>
                        <m:sup>
                          <m:r>
                            <a:rPr lang="en-US" sz="1800" i="1">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sz="1800">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𝑘</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𝑎𝑏𝑐</m:t>
                          </m:r>
                        </m:sup>
                      </m:sSubSup>
                    </m:oMath>
                  </m:oMathPara>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ts val="600"/>
                  </a:spcBef>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Again, if some of the feeders are two or single phase, the equations are modified to include only the phases that exist for a given line section.</a:t>
                </a:r>
              </a:p>
              <a:p>
                <a:pPr algn="just">
                  <a:spcBef>
                    <a:spcPts val="600"/>
                  </a:spcBef>
                  <a:buClr>
                    <a:srgbClr val="C00000"/>
                  </a:buClr>
                </a:pPr>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algn="just">
                  <a:spcBef>
                    <a:spcPts val="600"/>
                  </a:spcBef>
                  <a:buClr>
                    <a:srgbClr val="C00000"/>
                  </a:buClr>
                </a:pPr>
                <a:endParaRPr lang="en-US" sz="1800" dirty="0">
                  <a:effectLst/>
                  <a:latin typeface="+mn-lt"/>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BEE31D1D-D097-6094-760F-06A03D7EDC29}"/>
                  </a:ext>
                </a:extLst>
              </p:cNvPr>
              <p:cNvSpPr txBox="1">
                <a:spLocks noRot="1" noChangeAspect="1" noMove="1" noResize="1" noEditPoints="1" noAdjustHandles="1" noChangeArrowheads="1" noChangeShapeType="1" noTextEdit="1"/>
              </p:cNvSpPr>
              <p:nvPr/>
            </p:nvSpPr>
            <p:spPr>
              <a:xfrm>
                <a:off x="457200" y="777871"/>
                <a:ext cx="8229600" cy="5347298"/>
              </a:xfrm>
              <a:prstGeom prst="rect">
                <a:avLst/>
              </a:prstGeom>
              <a:blipFill>
                <a:blip r:embed="rId2"/>
                <a:stretch>
                  <a:fillRect l="-444" t="-684" r="-593"/>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53B14B05-2872-573F-8E04-8A32C2ABBBE1}"/>
              </a:ext>
            </a:extLst>
          </p:cNvPr>
          <p:cNvSpPr txBox="1"/>
          <p:nvPr/>
        </p:nvSpPr>
        <p:spPr>
          <a:xfrm>
            <a:off x="3478547" y="3795516"/>
            <a:ext cx="2335576"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Feeders splitting at bus k.</a:t>
            </a:r>
            <a:endParaRPr lang="en-US" sz="1400" i="1" dirty="0">
              <a:latin typeface="Calibri" panose="020F0502020204030204" pitchFamily="34" charset="0"/>
              <a:cs typeface="Calibri" panose="020F0502020204030204" pitchFamily="34" charset="0"/>
            </a:endParaRPr>
          </a:p>
        </p:txBody>
      </p:sp>
      <p:pic>
        <p:nvPicPr>
          <p:cNvPr id="9" name="Picture 8" descr="A diagram of a bus&#10;&#10;Description automatically generated">
            <a:extLst>
              <a:ext uri="{FF2B5EF4-FFF2-40B4-BE49-F238E27FC236}">
                <a16:creationId xmlns:a16="http://schemas.microsoft.com/office/drawing/2014/main" id="{76463072-FF61-3F1C-7CE2-891445D76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933" y="1789467"/>
            <a:ext cx="3588804" cy="2006049"/>
          </a:xfrm>
          <a:prstGeom prst="rect">
            <a:avLst/>
          </a:prstGeom>
        </p:spPr>
      </p:pic>
      <p:sp>
        <p:nvSpPr>
          <p:cNvPr id="6" name="Footer Placeholder 4">
            <a:extLst>
              <a:ext uri="{FF2B5EF4-FFF2-40B4-BE49-F238E27FC236}">
                <a16:creationId xmlns:a16="http://schemas.microsoft.com/office/drawing/2014/main" id="{3C6DFAD0-8018-CB60-5914-B1A84CA38E3D}"/>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73951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29</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EE31D1D-D097-6094-760F-06A03D7EDC29}"/>
                  </a:ext>
                </a:extLst>
              </p:cNvPr>
              <p:cNvSpPr txBox="1"/>
              <p:nvPr/>
            </p:nvSpPr>
            <p:spPr>
              <a:xfrm>
                <a:off x="457200" y="777871"/>
                <a:ext cx="5107577" cy="5040098"/>
              </a:xfrm>
              <a:prstGeom prst="rect">
                <a:avLst/>
              </a:prstGeom>
              <a:noFill/>
            </p:spPr>
            <p:txBody>
              <a:bodyPr wrap="square" rtlCol="0">
                <a:spAutoFit/>
              </a:bodyPr>
              <a:lstStyle/>
              <a:p>
                <a:pPr algn="just">
                  <a:spcBef>
                    <a:spcPts val="600"/>
                  </a:spcBef>
                </a:pPr>
                <a:r>
                  <a:rPr lang="en-US" sz="1800" b="1" dirty="0">
                    <a:solidFill>
                      <a:srgbClr val="FF0000"/>
                    </a:solidFill>
                    <a:latin typeface="Calibri" panose="020F0502020204030204" pitchFamily="34" charset="0"/>
                    <a:ea typeface="Geneva" charset="-128"/>
                    <a:cs typeface="Calibri" panose="020F0502020204030204" pitchFamily="34" charset="0"/>
                  </a:rPr>
                  <a:t>5.4 Power Flow Algorithm</a:t>
                </a:r>
                <a:endParaRPr lang="en-US" sz="1800" b="1" dirty="0">
                  <a:solidFill>
                    <a:srgbClr val="FF0000"/>
                  </a:solidFill>
                  <a:latin typeface="Calibri" panose="020F0502020204030204" pitchFamily="34" charset="0"/>
                  <a:cs typeface="Calibri" panose="020F0502020204030204" pitchFamily="34" charset="0"/>
                </a:endParaRPr>
              </a:p>
              <a:p>
                <a:pPr marL="285750" indent="-285750" algn="just">
                  <a:spcBef>
                    <a:spcPts val="600"/>
                  </a:spcBef>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The Source-Load-Iteration (SLI) method is an efficient method for radial distribution system power flow analysis.</a:t>
                </a:r>
              </a:p>
              <a:p>
                <a:pPr marL="285750" indent="-285750" algn="just">
                  <a:spcBef>
                    <a:spcPts val="600"/>
                  </a:spcBef>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Computation is done in per-unit (</a:t>
                </a:r>
                <a:r>
                  <a:rPr lang="en-US" sz="1800" dirty="0" err="1">
                    <a:effectLst/>
                    <a:latin typeface="Calibri" panose="020F0502020204030204" pitchFamily="34" charset="0"/>
                    <a:ea typeface="Calibri" panose="020F0502020204030204" pitchFamily="34" charset="0"/>
                    <a:cs typeface="Calibri" panose="020F0502020204030204" pitchFamily="34" charset="0"/>
                  </a:rPr>
                  <a:t>pu</a:t>
                </a:r>
                <a:r>
                  <a:rPr lang="en-US" sz="1800" dirty="0">
                    <a:effectLst/>
                    <a:latin typeface="Calibri" panose="020F0502020204030204" pitchFamily="34" charset="0"/>
                    <a:ea typeface="Calibri" panose="020F0502020204030204" pitchFamily="34" charset="0"/>
                    <a:cs typeface="Calibri" panose="020F0502020204030204" pitchFamily="34" charset="0"/>
                  </a:rPr>
                  <a:t>) for ease of analysis.</a:t>
                </a:r>
              </a:p>
              <a:p>
                <a:pPr marL="285750" indent="-285750" algn="just">
                  <a:spcBef>
                    <a:spcPts val="600"/>
                  </a:spcBef>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Conversion of the impedances and loads to </a:t>
                </a:r>
                <a:r>
                  <a:rPr lang="en-US" sz="1800" dirty="0" err="1">
                    <a:effectLst/>
                    <a:latin typeface="Calibri" panose="020F0502020204030204" pitchFamily="34" charset="0"/>
                    <a:ea typeface="Calibri" panose="020F0502020204030204" pitchFamily="34" charset="0"/>
                    <a:cs typeface="Calibri" panose="020F0502020204030204" pitchFamily="34" charset="0"/>
                  </a:rPr>
                  <a:t>pu</a:t>
                </a:r>
                <a:r>
                  <a:rPr lang="en-US" sz="1800" dirty="0">
                    <a:effectLst/>
                    <a:latin typeface="Calibri" panose="020F0502020204030204" pitchFamily="34" charset="0"/>
                    <a:ea typeface="Calibri" panose="020F0502020204030204" pitchFamily="34" charset="0"/>
                    <a:cs typeface="Calibri" panose="020F0502020204030204" pitchFamily="34" charset="0"/>
                  </a:rPr>
                  <a:t> values are required using appropriate base values.</a:t>
                </a:r>
                <a:endParaRPr lang="en-US" sz="1800" dirty="0">
                  <a:latin typeface="Calibri" panose="020F0502020204030204" pitchFamily="34" charset="0"/>
                  <a:ea typeface="Calibri" panose="020F0502020204030204" pitchFamily="34" charset="0"/>
                  <a:cs typeface="Calibri" panose="020F0502020204030204" pitchFamily="34" charset="0"/>
                </a:endParaRPr>
              </a:p>
              <a:p>
                <a:pPr algn="just">
                  <a:spcBef>
                    <a:spcPts val="600"/>
                  </a:spcBef>
                  <a:buClr>
                    <a:srgbClr val="C00000"/>
                  </a:buClr>
                </a:pPr>
                <a:r>
                  <a:rPr lang="en-US" sz="1800" b="1" dirty="0">
                    <a:solidFill>
                      <a:srgbClr val="FF0000"/>
                    </a:solidFill>
                    <a:latin typeface="Calibri" panose="020F0502020204030204" pitchFamily="34" charset="0"/>
                    <a:ea typeface="Calibri" panose="020F0502020204030204" pitchFamily="34" charset="0"/>
                    <a:cs typeface="Calibri" panose="020F0502020204030204" pitchFamily="34" charset="0"/>
                  </a:rPr>
                  <a:t>Step 1: </a:t>
                </a:r>
              </a:p>
              <a:p>
                <a:pPr marL="285750" indent="-285750" algn="just">
                  <a:spcBef>
                    <a:spcPts val="600"/>
                  </a:spcBef>
                  <a:buClr>
                    <a:srgbClr val="C00000"/>
                  </a:buClr>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The voltage at the substation is fixed or regulated; therefore, it is known. With substation declared as bus 1 of the system, we get</a:t>
                </a:r>
              </a:p>
              <a:p>
                <a:pPr algn="ctr">
                  <a:spcBef>
                    <a:spcPts val="600"/>
                  </a:spcBef>
                  <a:buClr>
                    <a:srgbClr val="C00000"/>
                  </a:buClr>
                </a:pPr>
                <a14:m>
                  <m:oMath xmlns:m="http://schemas.openxmlformats.org/officeDocument/2006/math">
                    <m:d>
                      <m:dPr>
                        <m:begChr m:val="["/>
                        <m:endChr m:val="]"/>
                        <m:ctrlPr>
                          <a:rPr lang="en-US" sz="1800" i="1" smtClean="0">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sup>
                              </m:sSubSup>
                            </m:e>
                          </m:mr>
                          <m:mr>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𝑏</m:t>
                                  </m:r>
                                </m:sup>
                              </m:sSubSup>
                            </m:e>
                          </m:mr>
                          <m:mr>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𝑐</m:t>
                                  </m:r>
                                </m:sup>
                              </m:sSubSup>
                            </m:e>
                          </m:mr>
                        </m:m>
                      </m:e>
                    </m:d>
                    <m:r>
                      <a:rPr lang="en-US" sz="18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800">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e>
                          </m:mr>
                          <m:mr>
                            <m:e>
                              <m:r>
                                <a:rPr lang="en-US" sz="1800">
                                  <a:effectLst/>
                                  <a:latin typeface="Cambria Math" panose="02040503050406030204" pitchFamily="18" charset="0"/>
                                  <a:ea typeface="Calibri" panose="020F0502020204030204" pitchFamily="34" charset="0"/>
                                  <a:cs typeface="Times New Roman" panose="02020603050405020304" pitchFamily="18" charset="0"/>
                                </a:rPr>
                                <m:t>1.0∠</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e>
                          </m:mr>
                          <m:mr>
                            <m:e>
                              <m:r>
                                <a:rPr lang="en-US" sz="1800">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e>
                          </m:mr>
                        </m:m>
                      </m:e>
                    </m:d>
                  </m:oMath>
                </a14:m>
                <a:r>
                  <a:rPr lang="en-US" sz="1800" dirty="0">
                    <a:effectLst/>
                    <a:latin typeface="Calibri" panose="020F0502020204030204" pitchFamily="34" charset="0"/>
                    <a:ea typeface="Calibri" panose="020F0502020204030204" pitchFamily="34" charset="0"/>
                    <a:cs typeface="Calibri" panose="020F0502020204030204" pitchFamily="34" charset="0"/>
                  </a:rPr>
                  <a:t> </a:t>
                </a:r>
              </a:p>
            </p:txBody>
          </p:sp>
        </mc:Choice>
        <mc:Fallback xmlns="">
          <p:sp>
            <p:nvSpPr>
              <p:cNvPr id="8" name="TextBox 7">
                <a:extLst>
                  <a:ext uri="{FF2B5EF4-FFF2-40B4-BE49-F238E27FC236}">
                    <a16:creationId xmlns:a16="http://schemas.microsoft.com/office/drawing/2014/main" id="{BEE31D1D-D097-6094-760F-06A03D7EDC29}"/>
                  </a:ext>
                </a:extLst>
              </p:cNvPr>
              <p:cNvSpPr txBox="1">
                <a:spLocks noRot="1" noChangeAspect="1" noMove="1" noResize="1" noEditPoints="1" noAdjustHandles="1" noChangeArrowheads="1" noChangeShapeType="1" noTextEdit="1"/>
              </p:cNvSpPr>
              <p:nvPr/>
            </p:nvSpPr>
            <p:spPr>
              <a:xfrm>
                <a:off x="457200" y="777871"/>
                <a:ext cx="5107577" cy="5040098"/>
              </a:xfrm>
              <a:prstGeom prst="rect">
                <a:avLst/>
              </a:prstGeom>
              <a:blipFill>
                <a:blip r:embed="rId2"/>
                <a:stretch>
                  <a:fillRect l="-955" t="-726" r="-955"/>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3E110AA9-1729-C7BA-6D8A-7B6FE2C7BB2B}"/>
              </a:ext>
            </a:extLst>
          </p:cNvPr>
          <p:cNvPicPr>
            <a:picLocks noChangeAspect="1"/>
          </p:cNvPicPr>
          <p:nvPr/>
        </p:nvPicPr>
        <p:blipFill>
          <a:blip r:embed="rId3"/>
          <a:stretch>
            <a:fillRect/>
          </a:stretch>
        </p:blipFill>
        <p:spPr>
          <a:xfrm>
            <a:off x="5564777" y="1361214"/>
            <a:ext cx="3457303" cy="1975018"/>
          </a:xfrm>
          <a:prstGeom prst="rect">
            <a:avLst/>
          </a:prstGeom>
        </p:spPr>
      </p:pic>
      <p:sp>
        <p:nvSpPr>
          <p:cNvPr id="9" name="TextBox 8">
            <a:extLst>
              <a:ext uri="{FF2B5EF4-FFF2-40B4-BE49-F238E27FC236}">
                <a16:creationId xmlns:a16="http://schemas.microsoft.com/office/drawing/2014/main" id="{210D03A5-702E-9D37-2B83-552A26F5DF53}"/>
              </a:ext>
            </a:extLst>
          </p:cNvPr>
          <p:cNvSpPr txBox="1"/>
          <p:nvPr/>
        </p:nvSpPr>
        <p:spPr>
          <a:xfrm>
            <a:off x="6046787" y="3336232"/>
            <a:ext cx="2359941"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Feeders splitting at bus k.</a:t>
            </a:r>
          </a:p>
        </p:txBody>
      </p:sp>
      <p:sp>
        <p:nvSpPr>
          <p:cNvPr id="3" name="Footer Placeholder 4">
            <a:extLst>
              <a:ext uri="{FF2B5EF4-FFF2-40B4-BE49-F238E27FC236}">
                <a16:creationId xmlns:a16="http://schemas.microsoft.com/office/drawing/2014/main" id="{E05692E2-5A60-D745-DE8E-B3636510A27C}"/>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719326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t>1. Introduction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spcAft>
                <a:spcPts val="1200"/>
              </a:spcAft>
            </a:pPr>
            <a:r>
              <a:rPr lang="en-US" sz="2000" dirty="0">
                <a:solidFill>
                  <a:schemeClr val="tx1"/>
                </a:solidFill>
                <a:latin typeface="Calibri" panose="020F0502020204030204" pitchFamily="34" charset="0"/>
                <a:cs typeface="Calibri" panose="020F0502020204030204" pitchFamily="34" charset="0"/>
              </a:rPr>
              <a:t>The objective of distribution system analysis is to determine the state of the system including voltages, real and reactive power flow on lines, and losses in the system. </a:t>
            </a:r>
          </a:p>
          <a:p>
            <a:pPr algn="just">
              <a:spcAft>
                <a:spcPts val="1200"/>
              </a:spcAft>
            </a:pPr>
            <a:r>
              <a:rPr lang="en-US" sz="2000" dirty="0">
                <a:solidFill>
                  <a:schemeClr val="tx1"/>
                </a:solidFill>
                <a:latin typeface="Calibri" panose="020F0502020204030204" pitchFamily="34" charset="0"/>
                <a:cs typeface="Calibri" panose="020F0502020204030204" pitchFamily="34" charset="0"/>
              </a:rPr>
              <a:t>This requires modeling all the components in the system such as lines and transformers and their interconnections based on the topology. In addition, models for loads and sources connected to the system are needed. </a:t>
            </a:r>
          </a:p>
          <a:p>
            <a:pPr algn="just">
              <a:spcAft>
                <a:spcPts val="1200"/>
              </a:spcAft>
            </a:pPr>
            <a:r>
              <a:rPr lang="en-US" sz="2000" dirty="0">
                <a:solidFill>
                  <a:schemeClr val="tx1"/>
                </a:solidFill>
                <a:latin typeface="Calibri" panose="020F0502020204030204" pitchFamily="34" charset="0"/>
                <a:cs typeface="Calibri" panose="020F0502020204030204" pitchFamily="34" charset="0"/>
              </a:rPr>
              <a:t>Since distribution system is connected to transmission systems, which are connected to large generators, we model the whole upper level system at the point of coupling as an equivalent source. </a:t>
            </a:r>
          </a:p>
          <a:p>
            <a:pPr algn="just">
              <a:spcAft>
                <a:spcPts val="1200"/>
              </a:spcAft>
            </a:pPr>
            <a:r>
              <a:rPr lang="en-US" sz="2000" dirty="0">
                <a:solidFill>
                  <a:schemeClr val="tx1"/>
                </a:solidFill>
                <a:latin typeface="Calibri" panose="020F0502020204030204" pitchFamily="34" charset="0"/>
                <a:cs typeface="Calibri" panose="020F0502020204030204" pitchFamily="34" charset="0"/>
              </a:rPr>
              <a:t>Distributed energy resources (DERs) directly connected to the distribution system are modeled based on their characteristics.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dirty="0" err="1"/>
              <a:t>ECpE</a:t>
            </a:r>
            <a:r>
              <a:rPr lang="en-US" dirty="0"/>
              <a:t> Department</a:t>
            </a:r>
          </a:p>
        </p:txBody>
      </p:sp>
    </p:spTree>
    <p:extLst>
      <p:ext uri="{BB962C8B-B14F-4D97-AF65-F5344CB8AC3E}">
        <p14:creationId xmlns:p14="http://schemas.microsoft.com/office/powerpoint/2010/main" val="552655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30</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EE31D1D-D097-6094-760F-06A03D7EDC29}"/>
                  </a:ext>
                </a:extLst>
              </p:cNvPr>
              <p:cNvSpPr txBox="1"/>
              <p:nvPr/>
            </p:nvSpPr>
            <p:spPr>
              <a:xfrm>
                <a:off x="457200" y="777871"/>
                <a:ext cx="5107577" cy="4956485"/>
              </a:xfrm>
              <a:prstGeom prst="rect">
                <a:avLst/>
              </a:prstGeom>
              <a:noFill/>
            </p:spPr>
            <p:txBody>
              <a:bodyPr wrap="square" rtlCol="0">
                <a:spAutoFit/>
              </a:bodyPr>
              <a:lstStyle/>
              <a:p>
                <a:pPr algn="just">
                  <a:spcBef>
                    <a:spcPts val="600"/>
                  </a:spcBef>
                  <a:buClr>
                    <a:srgbClr val="C00000"/>
                  </a:buClr>
                </a:pPr>
                <a:r>
                  <a:rPr lang="en-US" sz="1600" b="1" dirty="0">
                    <a:solidFill>
                      <a:srgbClr val="FF0000"/>
                    </a:solidFill>
                    <a:latin typeface="Calibri" panose="020F0502020204030204" pitchFamily="34" charset="0"/>
                    <a:ea typeface="Calibri" panose="020F0502020204030204" pitchFamily="34" charset="0"/>
                    <a:cs typeface="Calibri" panose="020F0502020204030204" pitchFamily="34" charset="0"/>
                  </a:rPr>
                  <a:t>Step 2: </a:t>
                </a:r>
              </a:p>
              <a:p>
                <a:pPr marL="285750" marR="0" indent="-285750" algn="just">
                  <a:spcBef>
                    <a:spcPts val="0"/>
                  </a:spcBef>
                  <a:spcAft>
                    <a:spcPts val="1200"/>
                  </a:spcAft>
                  <a:buClr>
                    <a:srgbClr val="C00000"/>
                  </a:buClr>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Assume a flat profile for all the other bus voltages and set initial values of voltage vectors at all the buses equal to the substation bus, that is</a:t>
                </a:r>
              </a:p>
              <a:p>
                <a:pPr algn="ctr">
                  <a:spcBef>
                    <a:spcPts val="0"/>
                  </a:spcBef>
                  <a:spcAft>
                    <a:spcPts val="1200"/>
                  </a:spcAft>
                  <a:buClr>
                    <a:srgbClr val="C00000"/>
                  </a:buClr>
                </a:pPr>
                <a14:m>
                  <m:oMath xmlns:m="http://schemas.openxmlformats.org/officeDocument/2006/math">
                    <m:sSubSup>
                      <m:sSubSupPr>
                        <m:ctrlPr>
                          <a:rPr lang="en-US" sz="1600" i="1" smtClean="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600" i="1">
                            <a:effectLst/>
                            <a:latin typeface="Cambria Math" panose="02040503050406030204" pitchFamily="18" charset="0"/>
                            <a:ea typeface="Calibri" panose="020F0502020204030204" pitchFamily="34" charset="0"/>
                            <a:cs typeface="Times New Roman" panose="02020603050405020304" pitchFamily="18" charset="0"/>
                          </a:rPr>
                          <m:t>𝑎𝑏𝑐</m:t>
                        </m:r>
                        <m:r>
                          <a:rPr lang="en-US" sz="1600">
                            <a:effectLst/>
                            <a:latin typeface="Cambria Math" panose="02040503050406030204" pitchFamily="18" charset="0"/>
                            <a:ea typeface="Calibri" panose="020F0502020204030204" pitchFamily="34" charset="0"/>
                            <a:cs typeface="Times New Roman" panose="02020603050405020304" pitchFamily="18" charset="0"/>
                          </a:rPr>
                          <m:t>(0)</m:t>
                        </m:r>
                      </m:sup>
                    </m:sSubSup>
                    <m:r>
                      <a:rPr lang="en-US" sz="16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a:effectLst/>
                            <a:latin typeface="Cambria Math" panose="02040503050406030204" pitchFamily="18" charset="0"/>
                            <a:ea typeface="Calibri" panose="020F0502020204030204" pitchFamily="34" charset="0"/>
                            <a:cs typeface="Times New Roman" panose="02020603050405020304" pitchFamily="18" charset="0"/>
                          </a:rPr>
                          <m:t>3</m:t>
                        </m:r>
                      </m:sub>
                      <m:sup>
                        <m:r>
                          <a:rPr lang="en-US" sz="1600" i="1">
                            <a:effectLst/>
                            <a:latin typeface="Cambria Math" panose="02040503050406030204" pitchFamily="18" charset="0"/>
                            <a:ea typeface="Calibri" panose="020F0502020204030204" pitchFamily="34" charset="0"/>
                            <a:cs typeface="Times New Roman" panose="02020603050405020304" pitchFamily="18" charset="0"/>
                          </a:rPr>
                          <m:t>𝑎𝑏𝑐</m:t>
                        </m:r>
                        <m:r>
                          <a:rPr lang="en-US" sz="1600">
                            <a:effectLst/>
                            <a:latin typeface="Cambria Math" panose="02040503050406030204" pitchFamily="18" charset="0"/>
                            <a:ea typeface="Calibri" panose="020F0502020204030204" pitchFamily="34" charset="0"/>
                            <a:cs typeface="Times New Roman" panose="02020603050405020304" pitchFamily="18" charset="0"/>
                          </a:rPr>
                          <m:t>(0)</m:t>
                        </m:r>
                      </m:sup>
                    </m:sSubSup>
                    <m:r>
                      <a:rPr lang="en-US" sz="16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𝑛</m:t>
                        </m:r>
                      </m:sub>
                      <m:sup>
                        <m:r>
                          <a:rPr lang="en-US" sz="1600" i="1">
                            <a:effectLst/>
                            <a:latin typeface="Cambria Math" panose="02040503050406030204" pitchFamily="18" charset="0"/>
                            <a:ea typeface="Calibri" panose="020F0502020204030204" pitchFamily="34" charset="0"/>
                            <a:cs typeface="Times New Roman" panose="02020603050405020304" pitchFamily="18" charset="0"/>
                          </a:rPr>
                          <m:t>𝑎𝑏𝑐</m:t>
                        </m:r>
                        <m:r>
                          <a:rPr lang="en-US" sz="1600">
                            <a:effectLst/>
                            <a:latin typeface="Cambria Math" panose="02040503050406030204" pitchFamily="18" charset="0"/>
                            <a:ea typeface="Calibri" panose="020F0502020204030204" pitchFamily="34" charset="0"/>
                            <a:cs typeface="Times New Roman" panose="02020603050405020304" pitchFamily="18" charset="0"/>
                          </a:rPr>
                          <m:t>(0)</m:t>
                        </m:r>
                      </m:sup>
                    </m:sSubSup>
                    <m:r>
                      <a:rPr lang="en-US" sz="16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600" i="1">
                            <a:effectLst/>
                            <a:latin typeface="Cambria Math" panose="02040503050406030204" pitchFamily="18" charset="0"/>
                            <a:ea typeface="Calibri" panose="020F0502020204030204" pitchFamily="34" charset="0"/>
                            <a:cs typeface="Times New Roman" panose="02020603050405020304" pitchFamily="18" charset="0"/>
                          </a:rPr>
                          <m:t>𝑎𝑏𝑐</m:t>
                        </m:r>
                      </m:sup>
                    </m:sSubSup>
                  </m:oMath>
                </a14:m>
                <a:r>
                  <a:rPr lang="en-US" sz="1600" dirty="0">
                    <a:effectLst/>
                    <a:latin typeface="Calibri" panose="020F0502020204030204" pitchFamily="34" charset="0"/>
                    <a:ea typeface="Calibri" panose="020F0502020204030204" pitchFamily="34" charset="0"/>
                    <a:cs typeface="Calibri" panose="020F0502020204030204" pitchFamily="34" charset="0"/>
                  </a:rPr>
                  <a:t> </a:t>
                </a:r>
              </a:p>
              <a:p>
                <a:pPr algn="just">
                  <a:spcBef>
                    <a:spcPts val="0"/>
                  </a:spcBef>
                  <a:spcAft>
                    <a:spcPts val="1200"/>
                  </a:spcAft>
                  <a:buClr>
                    <a:srgbClr val="C00000"/>
                  </a:buClr>
                </a:pPr>
                <a:r>
                  <a:rPr lang="en-US" sz="1600" b="1" u="sng" dirty="0">
                    <a:effectLst/>
                    <a:latin typeface="Calibri" panose="020F0502020204030204" pitchFamily="34" charset="0"/>
                    <a:ea typeface="Calibri" panose="020F0502020204030204" pitchFamily="34" charset="0"/>
                    <a:cs typeface="Calibri" panose="020F0502020204030204" pitchFamily="34" charset="0"/>
                  </a:rPr>
                  <a:t>Note:</a:t>
                </a:r>
                <a:r>
                  <a:rPr lang="en-US" sz="1600" b="1"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(o) in the superscript is the iteration count, and </a:t>
                </a:r>
                <a14:m>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1600" dirty="0">
                    <a:effectLst/>
                    <a:latin typeface="Calibri" panose="020F0502020204030204" pitchFamily="34" charset="0"/>
                    <a:ea typeface="Calibri" panose="020F0502020204030204" pitchFamily="34" charset="0"/>
                    <a:cs typeface="Calibri" panose="020F0502020204030204" pitchFamily="34" charset="0"/>
                  </a:rPr>
                  <a:t> is the total number of buses in the system.</a:t>
                </a:r>
              </a:p>
              <a:p>
                <a:pPr algn="just">
                  <a:spcBef>
                    <a:spcPts val="0"/>
                  </a:spcBef>
                  <a:spcAft>
                    <a:spcPts val="1200"/>
                  </a:spcAft>
                  <a:buClr>
                    <a:srgbClr val="C00000"/>
                  </a:buClr>
                </a:pPr>
                <a:r>
                  <a:rPr lang="en-US" sz="1600" b="1" dirty="0">
                    <a:solidFill>
                      <a:srgbClr val="FF0000"/>
                    </a:solidFill>
                    <a:latin typeface="Calibri" panose="020F0502020204030204" pitchFamily="34" charset="0"/>
                    <a:ea typeface="Calibri" panose="020F0502020204030204" pitchFamily="34" charset="0"/>
                    <a:cs typeface="Calibri" panose="020F0502020204030204" pitchFamily="34" charset="0"/>
                  </a:rPr>
                  <a:t>Step 3: </a:t>
                </a:r>
              </a:p>
              <a:p>
                <a:pPr marL="285750" indent="-285750" algn="just">
                  <a:spcBef>
                    <a:spcPts val="0"/>
                  </a:spcBef>
                  <a:spcAft>
                    <a:spcPts val="1200"/>
                  </a:spcAft>
                  <a:buClr>
                    <a:srgbClr val="C00000"/>
                  </a:buClr>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Find the current vectors for all the buses that have loads connected to them using:</a:t>
                </a:r>
              </a:p>
              <a:p>
                <a:pPr marL="285750" indent="-285750" algn="just">
                  <a:spcBef>
                    <a:spcPts val="0"/>
                  </a:spcBef>
                  <a:spcAft>
                    <a:spcPts val="1200"/>
                  </a:spcAft>
                  <a:buClr>
                    <a:srgbClr val="C00000"/>
                  </a:buClr>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ts val="0"/>
                  </a:spcBef>
                  <a:spcAft>
                    <a:spcPts val="1200"/>
                  </a:spcAft>
                  <a:buClr>
                    <a:srgbClr val="C00000"/>
                  </a:buClr>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ts val="0"/>
                  </a:spcBef>
                  <a:spcAft>
                    <a:spcPts val="1200"/>
                  </a:spcAft>
                  <a:buClr>
                    <a:srgbClr val="C00000"/>
                  </a:buClr>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ts val="0"/>
                  </a:spcBef>
                  <a:spcAft>
                    <a:spcPts val="1200"/>
                  </a:spcAft>
                  <a:buClr>
                    <a:srgbClr val="C00000"/>
                  </a:buClr>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8" name="TextBox 7">
                <a:extLst>
                  <a:ext uri="{FF2B5EF4-FFF2-40B4-BE49-F238E27FC236}">
                    <a16:creationId xmlns:a16="http://schemas.microsoft.com/office/drawing/2014/main" id="{BEE31D1D-D097-6094-760F-06A03D7EDC29}"/>
                  </a:ext>
                </a:extLst>
              </p:cNvPr>
              <p:cNvSpPr txBox="1">
                <a:spLocks noRot="1" noChangeAspect="1" noMove="1" noResize="1" noEditPoints="1" noAdjustHandles="1" noChangeArrowheads="1" noChangeShapeType="1" noTextEdit="1"/>
              </p:cNvSpPr>
              <p:nvPr/>
            </p:nvSpPr>
            <p:spPr>
              <a:xfrm>
                <a:off x="457200" y="777871"/>
                <a:ext cx="5107577" cy="4956485"/>
              </a:xfrm>
              <a:prstGeom prst="rect">
                <a:avLst/>
              </a:prstGeom>
              <a:blipFill>
                <a:blip r:embed="rId2"/>
                <a:stretch>
                  <a:fillRect l="-597" t="-369" r="-597"/>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3E110AA9-1729-C7BA-6D8A-7B6FE2C7BB2B}"/>
              </a:ext>
            </a:extLst>
          </p:cNvPr>
          <p:cNvPicPr>
            <a:picLocks noChangeAspect="1"/>
          </p:cNvPicPr>
          <p:nvPr/>
        </p:nvPicPr>
        <p:blipFill>
          <a:blip r:embed="rId3"/>
          <a:stretch>
            <a:fillRect/>
          </a:stretch>
        </p:blipFill>
        <p:spPr>
          <a:xfrm>
            <a:off x="5564777" y="1361214"/>
            <a:ext cx="3457303" cy="1975018"/>
          </a:xfrm>
          <a:prstGeom prst="rect">
            <a:avLst/>
          </a:prstGeom>
        </p:spPr>
      </p:pic>
      <p:sp>
        <p:nvSpPr>
          <p:cNvPr id="9" name="TextBox 8">
            <a:extLst>
              <a:ext uri="{FF2B5EF4-FFF2-40B4-BE49-F238E27FC236}">
                <a16:creationId xmlns:a16="http://schemas.microsoft.com/office/drawing/2014/main" id="{210D03A5-702E-9D37-2B83-552A26F5DF53}"/>
              </a:ext>
            </a:extLst>
          </p:cNvPr>
          <p:cNvSpPr txBox="1"/>
          <p:nvPr/>
        </p:nvSpPr>
        <p:spPr>
          <a:xfrm>
            <a:off x="6046787" y="3336232"/>
            <a:ext cx="2359941"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Feeders splitting at bus k.</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888FDF3-6E6D-3EEB-36DC-3FA3BB4ECBE8}"/>
                  </a:ext>
                </a:extLst>
              </p:cNvPr>
              <p:cNvSpPr txBox="1"/>
              <p:nvPr/>
            </p:nvSpPr>
            <p:spPr>
              <a:xfrm>
                <a:off x="772885" y="3894859"/>
                <a:ext cx="7598229" cy="1437766"/>
              </a:xfrm>
              <a:prstGeom prst="rect">
                <a:avLst/>
              </a:prstGeom>
              <a:noFill/>
            </p:spPr>
            <p:txBody>
              <a:bodyPr wrap="square">
                <a:spAutoFit/>
              </a:bodyPr>
              <a:lstStyle/>
              <a:p>
                <a:pPr algn="just">
                  <a:spcBef>
                    <a:spcPts val="0"/>
                  </a:spcBef>
                  <a:spcAft>
                    <a:spcPts val="1200"/>
                  </a:spcAft>
                  <a:buClr>
                    <a:srgbClr val="C00000"/>
                  </a:buClr>
                </a:pPr>
                <a14:m>
                  <m:oMathPara xmlns:m="http://schemas.openxmlformats.org/officeDocument/2006/math">
                    <m:oMathParaPr>
                      <m:jc m:val="centerGroup"/>
                    </m:oMathParaPr>
                    <m:oMath xmlns:m="http://schemas.openxmlformats.org/officeDocument/2006/math">
                      <m:sSubSup>
                        <m:sSubSupPr>
                          <m:ctrlPr>
                            <a:rPr lang="en-US" sz="1800" i="1" smtClean="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b="1" i="1">
                              <a:effectLst/>
                              <a:latin typeface="Cambria Math" panose="02040503050406030204" pitchFamily="18" charset="0"/>
                              <a:ea typeface="Calibri" panose="020F0502020204030204" pitchFamily="34" charset="0"/>
                              <a:cs typeface="Times New Roman" panose="02020603050405020304" pitchFamily="18" charset="0"/>
                            </a:rPr>
                            <m:t>𝒂𝒃𝒄</m:t>
                          </m:r>
                          <m:r>
                            <a:rPr lang="en-US" sz="1800" b="1">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𝒎</m:t>
                          </m:r>
                          <m:r>
                            <a:rPr lang="en-US" sz="1800" b="1">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b="1" i="1">
                                            <a:effectLst/>
                                            <a:latin typeface="Cambria Math" panose="02040503050406030204" pitchFamily="18" charset="0"/>
                                            <a:ea typeface="Calibri" panose="020F0502020204030204" pitchFamily="34" charset="0"/>
                                            <a:cs typeface="Times New Roman" panose="02020603050405020304" pitchFamily="18" charset="0"/>
                                          </a:rPr>
                                          <m:t>𝒂</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𝑚</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bSup>
                                  </m:e>
                                </m:mr>
                                <m:mr>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b="1" i="1">
                                            <a:effectLst/>
                                            <a:latin typeface="Cambria Math" panose="02040503050406030204" pitchFamily="18" charset="0"/>
                                            <a:ea typeface="Calibri" panose="020F0502020204030204" pitchFamily="34" charset="0"/>
                                            <a:cs typeface="Times New Roman" panose="02020603050405020304" pitchFamily="18" charset="0"/>
                                          </a:rPr>
                                          <m:t>𝒃</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𝑚</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bSup>
                                  </m:e>
                                </m:mr>
                                <m:mr>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𝑐</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𝑚</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bSup>
                                  </m:e>
                                </m:mr>
                              </m:m>
                            </m:e>
                          </m:d>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b="1" i="1">
                                            <a:effectLst/>
                                            <a:latin typeface="Cambria Math" panose="02040503050406030204" pitchFamily="18" charset="0"/>
                                            <a:ea typeface="Calibri" panose="020F0502020204030204" pitchFamily="34" charset="0"/>
                                            <a:cs typeface="Times New Roman" panose="02020603050405020304" pitchFamily="18" charset="0"/>
                                          </a:rPr>
                                          <m:t>𝒂</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𝑚</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bSup>
                                  </m:e>
                                  <m:e>
                                    <m:r>
                                      <a:rPr lang="en-US" sz="1800">
                                        <a:effectLst/>
                                        <a:latin typeface="Cambria Math" panose="02040503050406030204" pitchFamily="18" charset="0"/>
                                        <a:ea typeface="Calibri" panose="020F0502020204030204" pitchFamily="34" charset="0"/>
                                        <a:cs typeface="Times New Roman" panose="02020603050405020304" pitchFamily="18" charset="0"/>
                                      </a:rPr>
                                      <m:t>0</m:t>
                                    </m:r>
                                  </m:e>
                                  <m:e>
                                    <m:r>
                                      <a:rPr lang="en-US" sz="1800">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800">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b="1" i="1">
                                            <a:effectLst/>
                                            <a:latin typeface="Cambria Math" panose="02040503050406030204" pitchFamily="18" charset="0"/>
                                            <a:ea typeface="Calibri" panose="020F0502020204030204" pitchFamily="34" charset="0"/>
                                            <a:cs typeface="Times New Roman" panose="02020603050405020304" pitchFamily="18" charset="0"/>
                                          </a:rPr>
                                          <m:t>𝒃</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𝑚</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bSup>
                                  </m:e>
                                  <m:e>
                                    <m:r>
                                      <a:rPr lang="en-US" sz="1800">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800">
                                        <a:effectLst/>
                                        <a:latin typeface="Cambria Math" panose="02040503050406030204" pitchFamily="18" charset="0"/>
                                        <a:ea typeface="Calibri" panose="020F0502020204030204" pitchFamily="34" charset="0"/>
                                        <a:cs typeface="Times New Roman" panose="02020603050405020304" pitchFamily="18" charset="0"/>
                                      </a:rPr>
                                      <m:t>0</m:t>
                                    </m:r>
                                  </m:e>
                                  <m:e>
                                    <m:r>
                                      <a:rPr lang="en-US" sz="1800">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c</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𝑚</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bSup>
                                  </m:e>
                                </m:mr>
                              </m:m>
                            </m:e>
                          </m:d>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a:effectLst/>
                              <a:latin typeface="Cambria Math" panose="02040503050406030204" pitchFamily="18" charset="0"/>
                              <a:ea typeface="Calibri" panose="020F0502020204030204" pitchFamily="34" charset="0"/>
                              <a:cs typeface="Times New Roman" panose="02020603050405020304" pitchFamily="18" charset="0"/>
                            </a:rPr>
                            <m:t>1</m:t>
                          </m:r>
                        </m:sup>
                      </m:sSup>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𝑺</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sup>
                                </m:sSubSup>
                              </m:e>
                            </m:mr>
                            <m:mr>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𝑺</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𝑏</m:t>
                                    </m:r>
                                  </m:sup>
                                </m:sSubSup>
                              </m:e>
                            </m:mr>
                            <m:mr>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𝑺</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𝑐</m:t>
                                    </m:r>
                                  </m:sup>
                                </m:sSubSup>
                              </m:e>
                            </m:mr>
                          </m:m>
                        </m:e>
                      </m:d>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r>
                        <a:rPr lang="en-US" sz="1800">
                          <a:effectLst/>
                          <a:latin typeface="Cambria Math" panose="02040503050406030204" pitchFamily="18" charset="0"/>
                          <a:ea typeface="Calibri" panose="020F0502020204030204" pitchFamily="34" charset="0"/>
                          <a:cs typeface="Times New Roman" panose="02020603050405020304" pitchFamily="18" charset="0"/>
                        </a:rPr>
                        <m:t>=2,3,…,</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4888FDF3-6E6D-3EEB-36DC-3FA3BB4ECBE8}"/>
                  </a:ext>
                </a:extLst>
              </p:cNvPr>
              <p:cNvSpPr txBox="1">
                <a:spLocks noRot="1" noChangeAspect="1" noMove="1" noResize="1" noEditPoints="1" noAdjustHandles="1" noChangeArrowheads="1" noChangeShapeType="1" noTextEdit="1"/>
              </p:cNvSpPr>
              <p:nvPr/>
            </p:nvSpPr>
            <p:spPr>
              <a:xfrm>
                <a:off x="772885" y="3894859"/>
                <a:ext cx="7598229" cy="143776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6E5C592-3573-8861-8664-122A2608E588}"/>
                  </a:ext>
                </a:extLst>
              </p:cNvPr>
              <p:cNvSpPr txBox="1"/>
              <p:nvPr/>
            </p:nvSpPr>
            <p:spPr>
              <a:xfrm>
                <a:off x="455663" y="5205681"/>
                <a:ext cx="7915451" cy="754758"/>
              </a:xfrm>
              <a:prstGeom prst="rect">
                <a:avLst/>
              </a:prstGeom>
              <a:noFill/>
            </p:spPr>
            <p:txBody>
              <a:bodyPr wrap="square" rtlCol="0">
                <a:spAutoFit/>
              </a:bodyPr>
              <a:lstStyle/>
              <a:p>
                <a:r>
                  <a:rPr lang="en-US" sz="1400" dirty="0">
                    <a:solidFill>
                      <a:srgbClr val="FF0000"/>
                    </a:solidFill>
                    <a:latin typeface="Calibri" panose="020F0502020204030204" pitchFamily="34" charset="0"/>
                    <a:cs typeface="Calibri" panose="020F0502020204030204" pitchFamily="34" charset="0"/>
                  </a:rPr>
                  <a:t>Note: m in the superscript is the iteration count, and it should not be confused with bus number m used in the previous section. For DERs, determine </a:t>
                </a:r>
                <a14:m>
                  <m:oMath xmlns:m="http://schemas.openxmlformats.org/officeDocument/2006/math">
                    <m:sSubSup>
                      <m:sSubSupPr>
                        <m:ctrlPr>
                          <a:rPr lang="en-US" sz="14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4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𝑃</m:t>
                        </m:r>
                      </m:e>
                      <m:sub>
                        <m:r>
                          <m:rPr>
                            <m:sty m:val="p"/>
                          </m:rPr>
                          <a:rPr lang="en-US" sz="1400" b="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i</m:t>
                        </m:r>
                      </m:sub>
                      <m:sup>
                        <m:r>
                          <a:rPr lang="en-US" sz="1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𝑎𝑏𝑐</m:t>
                        </m:r>
                      </m:sup>
                    </m:sSubSup>
                  </m:oMath>
                </a14:m>
                <a:r>
                  <a:rPr lang="en-US" sz="1400" dirty="0">
                    <a:solidFill>
                      <a:srgbClr val="FF0000"/>
                    </a:solidFill>
                    <a:latin typeface="Calibri" panose="020F0502020204030204" pitchFamily="34" charset="0"/>
                    <a:cs typeface="Calibri" panose="020F0502020204030204" pitchFamily="34" charset="0"/>
                  </a:rPr>
                  <a:t>  and </a:t>
                </a:r>
                <a14:m>
                  <m:oMath xmlns:m="http://schemas.openxmlformats.org/officeDocument/2006/math">
                    <m:sSubSup>
                      <m:sSubSupPr>
                        <m:ctrlPr>
                          <a:rPr lang="en-US" sz="1400"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400" b="0" i="1"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𝑄</m:t>
                        </m:r>
                      </m:e>
                      <m:sub>
                        <m:r>
                          <m:rPr>
                            <m:sty m:val="p"/>
                          </m:rPr>
                          <a:rPr lang="en-US" sz="1400">
                            <a:solidFill>
                              <a:srgbClr val="FF0000"/>
                            </a:solidFill>
                            <a:latin typeface="Cambria Math" panose="02040503050406030204" pitchFamily="18" charset="0"/>
                            <a:ea typeface="Calibri" panose="020F0502020204030204" pitchFamily="34" charset="0"/>
                            <a:cs typeface="Times New Roman" panose="02020603050405020304" pitchFamily="18" charset="0"/>
                          </a:rPr>
                          <m:t>i</m:t>
                        </m:r>
                      </m:sub>
                      <m:sup>
                        <m:r>
                          <a:rPr lang="en-US" sz="14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𝑎𝑏𝑐</m:t>
                        </m:r>
                      </m:sup>
                    </m:sSubSup>
                  </m:oMath>
                </a14:m>
                <a:r>
                  <a:rPr lang="en-US" sz="1400" dirty="0">
                    <a:solidFill>
                      <a:srgbClr val="FF0000"/>
                    </a:solidFill>
                    <a:latin typeface="Calibri" panose="020F0502020204030204" pitchFamily="34" charset="0"/>
                    <a:cs typeface="Calibri" panose="020F0502020204030204" pitchFamily="34" charset="0"/>
                  </a:rPr>
                  <a:t> corresponding to the voltage at bus</a:t>
                </a:r>
                <a:r>
                  <a:rPr lang="en-US" sz="1400" i="1" dirty="0">
                    <a:solidFill>
                      <a:srgbClr val="FF0000"/>
                    </a:solidFill>
                    <a:latin typeface="Calibri" panose="020F0502020204030204" pitchFamily="34" charset="0"/>
                    <a:cs typeface="Calibri" panose="020F0502020204030204" pitchFamily="34" charset="0"/>
                  </a:rPr>
                  <a:t> </a:t>
                </a:r>
                <a:r>
                  <a:rPr lang="en-US" sz="1400" i="1" dirty="0" err="1">
                    <a:solidFill>
                      <a:srgbClr val="FF0000"/>
                    </a:solidFill>
                    <a:latin typeface="Calibri" panose="020F0502020204030204" pitchFamily="34" charset="0"/>
                    <a:cs typeface="Calibri" panose="020F0502020204030204" pitchFamily="34" charset="0"/>
                  </a:rPr>
                  <a:t>i</a:t>
                </a:r>
                <a:r>
                  <a:rPr lang="en-US" sz="1400" i="1" dirty="0">
                    <a:solidFill>
                      <a:srgbClr val="FF0000"/>
                    </a:solidFill>
                    <a:latin typeface="Calibri" panose="020F0502020204030204" pitchFamily="34" charset="0"/>
                    <a:cs typeface="Calibri" panose="020F0502020204030204" pitchFamily="34" charset="0"/>
                  </a:rPr>
                  <a:t> </a:t>
                </a:r>
                <a:r>
                  <a:rPr lang="en-US" sz="1400" dirty="0">
                    <a:solidFill>
                      <a:srgbClr val="FF0000"/>
                    </a:solidFill>
                    <a:latin typeface="Calibri" panose="020F0502020204030204" pitchFamily="34" charset="0"/>
                    <a:cs typeface="Calibri" panose="020F0502020204030204" pitchFamily="34" charset="0"/>
                  </a:rPr>
                  <a:t>and the selected control mode while considering the reactive power capability.</a:t>
                </a:r>
              </a:p>
            </p:txBody>
          </p:sp>
        </mc:Choice>
        <mc:Fallback xmlns="">
          <p:sp>
            <p:nvSpPr>
              <p:cNvPr id="3" name="TextBox 2">
                <a:extLst>
                  <a:ext uri="{FF2B5EF4-FFF2-40B4-BE49-F238E27FC236}">
                    <a16:creationId xmlns:a16="http://schemas.microsoft.com/office/drawing/2014/main" id="{06E5C592-3573-8861-8664-122A2608E588}"/>
                  </a:ext>
                </a:extLst>
              </p:cNvPr>
              <p:cNvSpPr txBox="1">
                <a:spLocks noRot="1" noChangeAspect="1" noMove="1" noResize="1" noEditPoints="1" noAdjustHandles="1" noChangeArrowheads="1" noChangeShapeType="1" noTextEdit="1"/>
              </p:cNvSpPr>
              <p:nvPr/>
            </p:nvSpPr>
            <p:spPr>
              <a:xfrm>
                <a:off x="455663" y="5205681"/>
                <a:ext cx="7915451" cy="754758"/>
              </a:xfrm>
              <a:prstGeom prst="rect">
                <a:avLst/>
              </a:prstGeom>
              <a:blipFill>
                <a:blip r:embed="rId5"/>
                <a:stretch>
                  <a:fillRect l="-231" t="-1613" r="-77" b="-7258"/>
                </a:stretch>
              </a:blipFill>
            </p:spPr>
            <p:txBody>
              <a:bodyPr/>
              <a:lstStyle/>
              <a:p>
                <a:r>
                  <a:rPr lang="en-US">
                    <a:noFill/>
                  </a:rPr>
                  <a:t> </a:t>
                </a:r>
              </a:p>
            </p:txBody>
          </p:sp>
        </mc:Fallback>
      </mc:AlternateContent>
      <p:sp>
        <p:nvSpPr>
          <p:cNvPr id="10" name="Footer Placeholder 4">
            <a:extLst>
              <a:ext uri="{FF2B5EF4-FFF2-40B4-BE49-F238E27FC236}">
                <a16:creationId xmlns:a16="http://schemas.microsoft.com/office/drawing/2014/main" id="{899C173C-C706-A150-0D16-6C4EB7AAC8AA}"/>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06498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31</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EE31D1D-D097-6094-760F-06A03D7EDC29}"/>
                  </a:ext>
                </a:extLst>
              </p:cNvPr>
              <p:cNvSpPr txBox="1"/>
              <p:nvPr/>
            </p:nvSpPr>
            <p:spPr>
              <a:xfrm>
                <a:off x="457200" y="777871"/>
                <a:ext cx="8229600" cy="4908010"/>
              </a:xfrm>
              <a:prstGeom prst="rect">
                <a:avLst/>
              </a:prstGeom>
              <a:noFill/>
            </p:spPr>
            <p:txBody>
              <a:bodyPr wrap="square" rtlCol="0">
                <a:spAutoFit/>
              </a:bodyPr>
              <a:lstStyle/>
              <a:p>
                <a:pPr>
                  <a:spcBef>
                    <a:spcPts val="0"/>
                  </a:spcBef>
                  <a:spcAft>
                    <a:spcPts val="1200"/>
                  </a:spcAft>
                  <a:buClr>
                    <a:srgbClr val="C00000"/>
                  </a:buClr>
                </a:pPr>
                <a:r>
                  <a:rPr lang="en-US" sz="1600" b="1" dirty="0">
                    <a:solidFill>
                      <a:srgbClr val="FF0000"/>
                    </a:solidFill>
                    <a:latin typeface="Calibri" panose="020F0502020204030204" pitchFamily="34" charset="0"/>
                    <a:ea typeface="Calibri" panose="020F0502020204030204" pitchFamily="34" charset="0"/>
                    <a:cs typeface="Calibri" panose="020F0502020204030204" pitchFamily="34" charset="0"/>
                  </a:rPr>
                  <a:t>Step 4: </a:t>
                </a:r>
              </a:p>
              <a:p>
                <a:pPr marL="285750" indent="-285750">
                  <a:spcBef>
                    <a:spcPts val="0"/>
                  </a:spcBef>
                  <a:spcAft>
                    <a:spcPts val="1200"/>
                  </a:spcAft>
                  <a:buClr>
                    <a:srgbClr val="C00000"/>
                  </a:buClr>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Find </a:t>
                </a:r>
                <a14:m>
                  <m:oMath xmlns:m="http://schemas.openxmlformats.org/officeDocument/2006/math">
                    <m:sSubSup>
                      <m:sSubSupPr>
                        <m:ctrlPr>
                          <a:rPr lang="en-US" sz="1600" i="1" smtClean="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600" b="0" i="1" smtClean="0">
                            <a:effectLst/>
                            <a:latin typeface="Cambria Math" panose="02040503050406030204" pitchFamily="18" charset="0"/>
                            <a:ea typeface="Calibri" panose="020F0502020204030204" pitchFamily="34" charset="0"/>
                            <a:cs typeface="Times New Roman" panose="02020603050405020304" pitchFamily="18" charset="0"/>
                          </a:rPr>
                          <m:t>𝑗𝑘</m:t>
                        </m:r>
                      </m:sub>
                      <m:sup>
                        <m:r>
                          <a:rPr lang="en-US" sz="1600" b="1" i="1">
                            <a:effectLst/>
                            <a:latin typeface="Cambria Math" panose="02040503050406030204" pitchFamily="18" charset="0"/>
                            <a:ea typeface="Calibri" panose="020F0502020204030204" pitchFamily="34" charset="0"/>
                            <a:cs typeface="Times New Roman" panose="02020603050405020304" pitchFamily="18" charset="0"/>
                          </a:rPr>
                          <m:t>𝒂</m:t>
                        </m:r>
                        <m:r>
                          <m:rPr>
                            <m:sty m:val="p"/>
                          </m:rPr>
                          <a:rPr lang="en-US" sz="1600" b="0" i="0" smtClean="0">
                            <a:effectLst/>
                            <a:latin typeface="Cambria Math" panose="02040503050406030204" pitchFamily="18" charset="0"/>
                            <a:ea typeface="Calibri" panose="020F0502020204030204" pitchFamily="34" charset="0"/>
                            <a:cs typeface="Times New Roman" panose="02020603050405020304" pitchFamily="18" charset="0"/>
                          </a:rPr>
                          <m:t>bc</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𝑚</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1600" dirty="0">
                    <a:latin typeface="Calibri" panose="020F0502020204030204" pitchFamily="34" charset="0"/>
                    <a:ea typeface="Calibri" panose="020F0502020204030204" pitchFamily="34" charset="0"/>
                    <a:cs typeface="Calibri" panose="020F0502020204030204" pitchFamily="34" charset="0"/>
                  </a:rPr>
                  <a:t> for each feeder section </a:t>
                </a:r>
                <a:r>
                  <a:rPr lang="en-US" sz="1600" i="1" dirty="0">
                    <a:latin typeface="Calibri" panose="020F0502020204030204" pitchFamily="34" charset="0"/>
                    <a:ea typeface="Calibri" panose="020F0502020204030204" pitchFamily="34" charset="0"/>
                    <a:cs typeface="Calibri" panose="020F0502020204030204" pitchFamily="34" charset="0"/>
                  </a:rPr>
                  <a:t>j-k </a:t>
                </a:r>
                <a:r>
                  <a:rPr lang="en-US" sz="1600" dirty="0">
                    <a:latin typeface="Calibri" panose="020F0502020204030204" pitchFamily="34" charset="0"/>
                    <a:ea typeface="Calibri" panose="020F0502020204030204" pitchFamily="34" charset="0"/>
                    <a:cs typeface="Calibri" panose="020F0502020204030204" pitchFamily="34" charset="0"/>
                  </a:rPr>
                  <a:t>(section between bus </a:t>
                </a:r>
                <a:r>
                  <a:rPr lang="en-US" sz="1600" i="1" dirty="0">
                    <a:latin typeface="Calibri" panose="020F0502020204030204" pitchFamily="34" charset="0"/>
                    <a:ea typeface="Calibri" panose="020F0502020204030204" pitchFamily="34" charset="0"/>
                    <a:cs typeface="Calibri" panose="020F0502020204030204" pitchFamily="34" charset="0"/>
                  </a:rPr>
                  <a:t>j</a:t>
                </a:r>
                <a:r>
                  <a:rPr lang="en-US" sz="1600" dirty="0">
                    <a:latin typeface="Calibri" panose="020F0502020204030204" pitchFamily="34" charset="0"/>
                    <a:ea typeface="Calibri" panose="020F0502020204030204" pitchFamily="34" charset="0"/>
                    <a:cs typeface="Calibri" panose="020F0502020204030204" pitchFamily="34" charset="0"/>
                  </a:rPr>
                  <a:t> and bus </a:t>
                </a:r>
                <a:r>
                  <a:rPr lang="en-US" sz="1600" i="1" dirty="0">
                    <a:latin typeface="Calibri" panose="020F0502020204030204" pitchFamily="34" charset="0"/>
                    <a:ea typeface="Calibri" panose="020F0502020204030204" pitchFamily="34" charset="0"/>
                    <a:cs typeface="Calibri" panose="020F0502020204030204" pitchFamily="34" charset="0"/>
                  </a:rPr>
                  <a:t>k</a:t>
                </a:r>
                <a:r>
                  <a:rPr lang="en-US" sz="1600" dirty="0">
                    <a:latin typeface="Calibri" panose="020F0502020204030204" pitchFamily="34" charset="0"/>
                    <a:ea typeface="Calibri" panose="020F0502020204030204" pitchFamily="34" charset="0"/>
                    <a:cs typeface="Calibri" panose="020F0502020204030204" pitchFamily="34" charset="0"/>
                  </a:rPr>
                  <a:t>) starting from the bus at the edge of the system and sequentially moving toward the source.</a:t>
                </a:r>
              </a:p>
              <a:p>
                <a:pPr marL="285750" indent="-285750">
                  <a:spcBef>
                    <a:spcPts val="0"/>
                  </a:spcBef>
                  <a:spcAft>
                    <a:spcPts val="1200"/>
                  </a:spcAft>
                  <a:buClr>
                    <a:srgbClr val="C00000"/>
                  </a:buClr>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 If the system has multiple branches emanating from the main feeder, this must be done for all branches starting from the bus at the edge.</a:t>
                </a:r>
              </a:p>
              <a:p>
                <a:pPr>
                  <a:spcBef>
                    <a:spcPts val="0"/>
                  </a:spcBef>
                  <a:spcAft>
                    <a:spcPts val="1200"/>
                  </a:spcAft>
                  <a:buClr>
                    <a:srgbClr val="C00000"/>
                  </a:buClr>
                </a:pPr>
                <a:r>
                  <a:rPr lang="en-US" sz="1600" b="1" dirty="0">
                    <a:solidFill>
                      <a:srgbClr val="FF0000"/>
                    </a:solidFill>
                    <a:latin typeface="Calibri" panose="020F0502020204030204" pitchFamily="34" charset="0"/>
                    <a:ea typeface="Calibri" panose="020F0502020204030204" pitchFamily="34" charset="0"/>
                    <a:cs typeface="Calibri" panose="020F0502020204030204" pitchFamily="34" charset="0"/>
                  </a:rPr>
                  <a:t>Step 5: </a:t>
                </a:r>
              </a:p>
              <a:p>
                <a:pPr marL="285750" indent="-285750" algn="just">
                  <a:spcBef>
                    <a:spcPts val="400"/>
                  </a:spcBef>
                  <a:spcAft>
                    <a:spcPts val="0"/>
                  </a:spcAft>
                  <a:buClr>
                    <a:srgbClr val="C00000"/>
                  </a:buClr>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Determine the voltage drop in each feeder section by proceeding from source to load using:</a:t>
                </a:r>
              </a:p>
              <a:p>
                <a:pPr algn="ctr">
                  <a:spcBef>
                    <a:spcPts val="400"/>
                  </a:spcBef>
                  <a:spcAft>
                    <a:spcPts val="0"/>
                  </a:spcAft>
                  <a:buClr>
                    <a:srgbClr val="C00000"/>
                  </a:buClr>
                </a:pPr>
                <a14:m>
                  <m:oMath xmlns:m="http://schemas.openxmlformats.org/officeDocument/2006/math">
                    <m:sSubSup>
                      <m:sSubSupPr>
                        <m:ctrlPr>
                          <a:rPr lang="en-US" sz="1600" i="1" smtClean="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𝑖𝑗</m:t>
                        </m:r>
                      </m:sub>
                      <m:sup>
                        <m:r>
                          <a:rPr lang="en-US" sz="1600" i="1">
                            <a:effectLst/>
                            <a:latin typeface="Cambria Math" panose="02040503050406030204" pitchFamily="18" charset="0"/>
                            <a:ea typeface="Calibri" panose="020F0502020204030204" pitchFamily="34" charset="0"/>
                            <a:cs typeface="Times New Roman" panose="02020603050405020304" pitchFamily="18" charset="0"/>
                          </a:rPr>
                          <m:t>𝑎𝑏𝑐</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𝑚</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16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𝒁</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𝑖𝑗</m:t>
                        </m:r>
                      </m:sub>
                      <m:sup>
                        <m:r>
                          <a:rPr lang="en-US" sz="1600" i="1">
                            <a:effectLst/>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sz="16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𝑖𝑗</m:t>
                        </m:r>
                      </m:sub>
                      <m:sup>
                        <m:r>
                          <a:rPr lang="en-US" sz="1600" i="1">
                            <a:effectLst/>
                            <a:latin typeface="Cambria Math" panose="02040503050406030204" pitchFamily="18" charset="0"/>
                            <a:ea typeface="Calibri" panose="020F0502020204030204" pitchFamily="34" charset="0"/>
                            <a:cs typeface="Times New Roman" panose="02020603050405020304" pitchFamily="18" charset="0"/>
                          </a:rPr>
                          <m:t>𝑎𝑏𝑐</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𝑚</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1600" dirty="0">
                    <a:effectLst/>
                    <a:latin typeface="Georgia" panose="02040502050405020303" pitchFamily="18" charset="0"/>
                    <a:ea typeface="Calibri" panose="020F0502020204030204" pitchFamily="34" charset="0"/>
                    <a:cs typeface="Times New Roman" panose="02020603050405020304" pitchFamily="18" charset="0"/>
                  </a:rPr>
                  <a:t> </a:t>
                </a:r>
              </a:p>
              <a:p>
                <a:pPr marL="285750" indent="-285750">
                  <a:spcBef>
                    <a:spcPts val="400"/>
                  </a:spcBef>
                  <a:spcAft>
                    <a:spcPts val="0"/>
                  </a:spcAft>
                  <a:buClr>
                    <a:srgbClr val="C00000"/>
                  </a:buClr>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To determine </a:t>
                </a:r>
                <a14:m>
                  <m:oMath xmlns:m="http://schemas.openxmlformats.org/officeDocument/2006/math">
                    <m:sSubSup>
                      <m:sSub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600" i="1">
                            <a:effectLst/>
                            <a:latin typeface="Cambria Math" panose="02040503050406030204" pitchFamily="18" charset="0"/>
                            <a:ea typeface="Calibri" panose="020F0502020204030204" pitchFamily="34" charset="0"/>
                            <a:cs typeface="Times New Roman" panose="02020603050405020304" pitchFamily="18" charset="0"/>
                          </a:rPr>
                          <m:t>𝑎𝑏𝑐</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𝑚</m:t>
                        </m:r>
                        <m:r>
                          <a:rPr lang="en-US" sz="1600">
                            <a:effectLst/>
                            <a:latin typeface="Cambria Math" panose="02040503050406030204" pitchFamily="18" charset="0"/>
                            <a:ea typeface="Calibri" panose="020F0502020204030204" pitchFamily="34" charset="0"/>
                            <a:cs typeface="Times New Roman" panose="02020603050405020304" pitchFamily="18" charset="0"/>
                          </a:rPr>
                          <m:t>+1)</m:t>
                        </m:r>
                      </m:sup>
                    </m:sSubSup>
                  </m:oMath>
                </a14:m>
                <a:r>
                  <a:rPr lang="en-US" sz="1600" dirty="0">
                    <a:effectLst/>
                    <a:latin typeface="Calibri" panose="020F0502020204030204" pitchFamily="34" charset="0"/>
                    <a:ea typeface="Calibri" panose="020F0502020204030204" pitchFamily="34" charset="0"/>
                    <a:cs typeface="Calibri" panose="020F0502020204030204" pitchFamily="34" charset="0"/>
                  </a:rPr>
                  <a:t>, we start from bus 1 (or source) with known voltages and move toward the loads to compute the bus voltages sequentially starting with bus 2 ,</a:t>
                </a:r>
              </a:p>
              <a:p>
                <a:pPr algn="ctr">
                  <a:spcBef>
                    <a:spcPts val="400"/>
                  </a:spcBef>
                  <a:spcAft>
                    <a:spcPts val="0"/>
                  </a:spcAft>
                  <a:buClr>
                    <a:srgbClr val="C00000"/>
                  </a:buClr>
                </a:pPr>
                <a14:m>
                  <m:oMath xmlns:m="http://schemas.openxmlformats.org/officeDocument/2006/math">
                    <m:sSubSup>
                      <m:sSubSupPr>
                        <m:ctrlPr>
                          <a:rPr lang="en-US" sz="1600" i="1" smtClean="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1600">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600" i="1">
                            <a:effectLst/>
                            <a:latin typeface="Cambria Math" panose="02040503050406030204" pitchFamily="18" charset="0"/>
                            <a:ea typeface="Calibri" panose="020F0502020204030204" pitchFamily="34" charset="0"/>
                            <a:cs typeface="Times New Roman" panose="02020603050405020304" pitchFamily="18" charset="0"/>
                          </a:rPr>
                          <m:t>𝑎𝑏𝑐</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𝑚</m:t>
                        </m:r>
                        <m:r>
                          <a:rPr lang="en-US" sz="1600">
                            <a:effectLst/>
                            <a:latin typeface="Cambria Math" panose="02040503050406030204" pitchFamily="18" charset="0"/>
                            <a:ea typeface="Calibri" panose="020F0502020204030204" pitchFamily="34" charset="0"/>
                            <a:cs typeface="Times New Roman" panose="02020603050405020304" pitchFamily="18" charset="0"/>
                          </a:rPr>
                          <m:t>+1)</m:t>
                        </m:r>
                      </m:sup>
                    </m:sSubSup>
                    <m:r>
                      <a:rPr lang="en-US" sz="16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600" i="1">
                            <a:effectLst/>
                            <a:latin typeface="Cambria Math" panose="02040503050406030204" pitchFamily="18" charset="0"/>
                            <a:ea typeface="Calibri" panose="020F0502020204030204" pitchFamily="34" charset="0"/>
                            <a:cs typeface="Times New Roman" panose="02020603050405020304" pitchFamily="18" charset="0"/>
                          </a:rPr>
                          <m:t>𝑎𝑏𝑐</m:t>
                        </m:r>
                      </m:sup>
                    </m:sSubSup>
                    <m:r>
                      <a:rPr lang="en-US" sz="16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a:effectLst/>
                            <a:latin typeface="Cambria Math" panose="02040503050406030204" pitchFamily="18" charset="0"/>
                            <a:ea typeface="Calibri" panose="020F0502020204030204" pitchFamily="34" charset="0"/>
                            <a:cs typeface="Times New Roman" panose="02020603050405020304" pitchFamily="18" charset="0"/>
                          </a:rPr>
                          <m:t>12</m:t>
                        </m:r>
                      </m:sub>
                      <m:sup>
                        <m:r>
                          <a:rPr lang="en-US" sz="1600" i="1">
                            <a:effectLst/>
                            <a:latin typeface="Cambria Math" panose="02040503050406030204" pitchFamily="18" charset="0"/>
                            <a:ea typeface="Calibri" panose="020F0502020204030204" pitchFamily="34" charset="0"/>
                            <a:cs typeface="Times New Roman" panose="02020603050405020304" pitchFamily="18" charset="0"/>
                          </a:rPr>
                          <m:t>𝑎𝑏𝑐</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𝑚</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1600" dirty="0">
                    <a:effectLst/>
                    <a:latin typeface="Calibri" panose="020F0502020204030204" pitchFamily="34" charset="0"/>
                    <a:ea typeface="Calibri" panose="020F0502020204030204" pitchFamily="34" charset="0"/>
                    <a:cs typeface="Calibri" panose="020F0502020204030204" pitchFamily="34" charset="0"/>
                  </a:rPr>
                  <a:t> </a:t>
                </a:r>
              </a:p>
              <a:p>
                <a:pPr marL="285750" indent="-285750">
                  <a:spcBef>
                    <a:spcPts val="400"/>
                  </a:spcBef>
                  <a:spcAft>
                    <a:spcPts val="0"/>
                  </a:spcAft>
                  <a:buClr>
                    <a:srgbClr val="C00000"/>
                  </a:buClr>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F</a:t>
                </a:r>
                <a:r>
                  <a:rPr lang="en-US" sz="1600" dirty="0">
                    <a:effectLst/>
                    <a:latin typeface="Calibri" panose="020F0502020204030204" pitchFamily="34" charset="0"/>
                    <a:ea typeface="Calibri" panose="020F0502020204030204" pitchFamily="34" charset="0"/>
                    <a:cs typeface="Calibri" panose="020F0502020204030204" pitchFamily="34" charset="0"/>
                  </a:rPr>
                  <a:t>or all other buses,</a:t>
                </a:r>
              </a:p>
              <a:p>
                <a:pPr algn="ctr">
                  <a:spcBef>
                    <a:spcPts val="400"/>
                  </a:spcBef>
                  <a:spcAft>
                    <a:spcPts val="0"/>
                  </a:spcAft>
                  <a:buClr>
                    <a:srgbClr val="C00000"/>
                  </a:buClr>
                </a:pPr>
                <a14:m>
                  <m:oMath xmlns:m="http://schemas.openxmlformats.org/officeDocument/2006/math">
                    <m:sSubSup>
                      <m:sSubSupPr>
                        <m:ctrlPr>
                          <a:rPr lang="en-US" sz="1600" i="1" smtClean="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𝑗</m:t>
                        </m:r>
                      </m:sub>
                      <m:sup>
                        <m:r>
                          <a:rPr lang="en-US" sz="1600" i="1">
                            <a:effectLst/>
                            <a:latin typeface="Cambria Math" panose="02040503050406030204" pitchFamily="18" charset="0"/>
                            <a:ea typeface="Calibri" panose="020F0502020204030204" pitchFamily="34" charset="0"/>
                            <a:cs typeface="Times New Roman" panose="02020603050405020304" pitchFamily="18" charset="0"/>
                          </a:rPr>
                          <m:t>𝑎𝑏𝑐</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𝑚</m:t>
                        </m:r>
                        <m:r>
                          <a:rPr lang="en-US" sz="1600">
                            <a:effectLst/>
                            <a:latin typeface="Cambria Math" panose="02040503050406030204" pitchFamily="18" charset="0"/>
                            <a:ea typeface="Calibri" panose="020F0502020204030204" pitchFamily="34" charset="0"/>
                            <a:cs typeface="Times New Roman" panose="02020603050405020304" pitchFamily="18" charset="0"/>
                          </a:rPr>
                          <m:t>+1)</m:t>
                        </m:r>
                      </m:sup>
                    </m:sSubSup>
                    <m:r>
                      <a:rPr lang="en-US" sz="16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600" i="1">
                            <a:effectLst/>
                            <a:latin typeface="Cambria Math" panose="02040503050406030204" pitchFamily="18" charset="0"/>
                            <a:ea typeface="Calibri" panose="020F0502020204030204" pitchFamily="34" charset="0"/>
                            <a:cs typeface="Times New Roman" panose="02020603050405020304" pitchFamily="18" charset="0"/>
                          </a:rPr>
                          <m:t>𝑎𝑏𝑐</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𝑚</m:t>
                        </m:r>
                        <m:r>
                          <a:rPr lang="en-US" sz="1600">
                            <a:effectLst/>
                            <a:latin typeface="Cambria Math" panose="02040503050406030204" pitchFamily="18" charset="0"/>
                            <a:ea typeface="Calibri" panose="020F0502020204030204" pitchFamily="34" charset="0"/>
                            <a:cs typeface="Times New Roman" panose="02020603050405020304" pitchFamily="18" charset="0"/>
                          </a:rPr>
                          <m:t>+1)</m:t>
                        </m:r>
                      </m:sup>
                    </m:sSubSup>
                    <m:r>
                      <a:rPr lang="en-US" sz="16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𝑖𝑗</m:t>
                        </m:r>
                      </m:sub>
                      <m:sup>
                        <m:r>
                          <a:rPr lang="en-US" sz="1600" i="1">
                            <a:effectLst/>
                            <a:latin typeface="Cambria Math" panose="02040503050406030204" pitchFamily="18" charset="0"/>
                            <a:ea typeface="Calibri" panose="020F0502020204030204" pitchFamily="34" charset="0"/>
                            <a:cs typeface="Times New Roman" panose="02020603050405020304" pitchFamily="18" charset="0"/>
                          </a:rPr>
                          <m:t>𝑎𝑏𝑐</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𝑚</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1600">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effectLst/>
                        <a:latin typeface="Cambria Math" panose="02040503050406030204" pitchFamily="18" charset="0"/>
                        <a:ea typeface="Calibri" panose="020F0502020204030204" pitchFamily="34" charset="0"/>
                        <a:cs typeface="Times New Roman" panose="02020603050405020304" pitchFamily="18" charset="0"/>
                      </a:rPr>
                      <m:t>=3</m:t>
                    </m:r>
                    <m:r>
                      <m:rPr>
                        <m:nor/>
                      </m:rPr>
                      <a:rPr lang="en-US" sz="1600" i="1">
                        <a:effectLst/>
                        <a:latin typeface="Calibri" panose="020F0502020204030204" pitchFamily="34" charset="0"/>
                        <a:ea typeface="Calibri" panose="020F0502020204030204" pitchFamily="34" charset="0"/>
                        <a:cs typeface="Calibri" panose="020F0502020204030204" pitchFamily="34" charset="0"/>
                      </a:rPr>
                      <m:t> </m:t>
                    </m:r>
                    <m:r>
                      <m:rPr>
                        <m:nor/>
                      </m:rPr>
                      <a:rPr lang="en-US" sz="1600">
                        <a:effectLst/>
                        <a:latin typeface="Calibri" panose="020F0502020204030204" pitchFamily="34" charset="0"/>
                        <a:ea typeface="Calibri" panose="020F0502020204030204" pitchFamily="34" charset="0"/>
                        <a:cs typeface="Calibri" panose="020F0502020204030204" pitchFamily="34" charset="0"/>
                      </a:rPr>
                      <m:t>to</m:t>
                    </m:r>
                    <m:r>
                      <m:rPr>
                        <m:nor/>
                      </m:rPr>
                      <a:rPr lang="en-US" sz="1600" i="1">
                        <a:effectLst/>
                        <a:latin typeface="Calibri" panose="020F0502020204030204" pitchFamily="34" charset="0"/>
                        <a:ea typeface="Calibri" panose="020F0502020204030204" pitchFamily="34" charset="0"/>
                        <a:cs typeface="Calibri" panose="020F0502020204030204" pitchFamily="34" charset="0"/>
                      </a:rPr>
                      <m:t> </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𝑛</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𝑖</m:t>
                    </m:r>
                    <m:r>
                      <a:rPr lang="en-US" sz="1600">
                        <a:effectLst/>
                        <a:latin typeface="Cambria Math" panose="02040503050406030204" pitchFamily="18" charset="0"/>
                        <a:ea typeface="Calibri" panose="020F0502020204030204" pitchFamily="34" charset="0"/>
                        <a:cs typeface="Times New Roman" panose="02020603050405020304" pitchFamily="18" charset="0"/>
                      </a:rPr>
                      <m:t>=2</m:t>
                    </m:r>
                    <m:r>
                      <m:rPr>
                        <m:nor/>
                      </m:rPr>
                      <a:rPr lang="en-US" sz="1600" i="1">
                        <a:effectLst/>
                        <a:latin typeface="Calibri" panose="020F0502020204030204" pitchFamily="34" charset="0"/>
                        <a:ea typeface="Calibri" panose="020F0502020204030204" pitchFamily="34" charset="0"/>
                        <a:cs typeface="Calibri" panose="020F0502020204030204" pitchFamily="34" charset="0"/>
                      </a:rPr>
                      <m:t> </m:t>
                    </m:r>
                    <m:r>
                      <m:rPr>
                        <m:nor/>
                      </m:rPr>
                      <a:rPr lang="en-US" sz="1600">
                        <a:effectLst/>
                        <a:latin typeface="Calibri" panose="020F0502020204030204" pitchFamily="34" charset="0"/>
                        <a:ea typeface="Calibri" panose="020F0502020204030204" pitchFamily="34" charset="0"/>
                        <a:cs typeface="Calibri" panose="020F0502020204030204" pitchFamily="34" charset="0"/>
                      </a:rPr>
                      <m:t>to</m:t>
                    </m:r>
                    <m:r>
                      <m:rPr>
                        <m:nor/>
                      </m:rPr>
                      <a:rPr lang="en-US" sz="1600" i="1">
                        <a:effectLst/>
                        <a:latin typeface="Calibri" panose="020F0502020204030204" pitchFamily="34" charset="0"/>
                        <a:ea typeface="Calibri" panose="020F0502020204030204" pitchFamily="34" charset="0"/>
                        <a:cs typeface="Calibri" panose="020F0502020204030204" pitchFamily="34" charset="0"/>
                      </a:rPr>
                      <m:t> </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𝑛</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r>
                      <a:rPr lang="en-US" sz="1600">
                        <a:effectLst/>
                        <a:latin typeface="Cambria Math" panose="02040503050406030204" pitchFamily="18" charset="0"/>
                        <a:ea typeface="Calibri" panose="020F0502020204030204" pitchFamily="34" charset="0"/>
                        <a:cs typeface="Times New Roman" panose="02020603050405020304" pitchFamily="18" charset="0"/>
                      </a:rPr>
                      <m:t>1</m:t>
                    </m:r>
                    <m:r>
                      <m:rPr>
                        <m:nor/>
                      </m:rPr>
                      <a:rPr lang="en-US" sz="1600">
                        <a:effectLst/>
                        <a:latin typeface="Calibri" panose="020F0502020204030204" pitchFamily="34" charset="0"/>
                        <a:ea typeface="Calibri" panose="020F0502020204030204" pitchFamily="34" charset="0"/>
                        <a:cs typeface="Calibri" panose="020F0502020204030204" pitchFamily="34" charset="0"/>
                      </a:rPr>
                      <m:t>, </m:t>
                    </m:r>
                    <m:r>
                      <m:rPr>
                        <m:nor/>
                      </m:rPr>
                      <a:rPr lang="en-US" sz="1600">
                        <a:effectLst/>
                        <a:latin typeface="Calibri" panose="020F0502020204030204" pitchFamily="34" charset="0"/>
                        <a:ea typeface="Calibri" panose="020F0502020204030204" pitchFamily="34" charset="0"/>
                        <a:cs typeface="Calibri" panose="020F0502020204030204" pitchFamily="34" charset="0"/>
                      </a:rPr>
                      <m:t>and</m:t>
                    </m:r>
                    <m:r>
                      <m:rPr>
                        <m:nor/>
                      </m:rPr>
                      <a:rPr lang="en-US" sz="1600" i="1">
                        <a:effectLst/>
                        <a:latin typeface="Calibri" panose="020F0502020204030204" pitchFamily="34" charset="0"/>
                        <a:ea typeface="Calibri" panose="020F0502020204030204" pitchFamily="34" charset="0"/>
                        <a:cs typeface="Calibri" panose="020F0502020204030204" pitchFamily="34" charset="0"/>
                      </a:rPr>
                      <m:t> </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effectLst/>
                        <a:latin typeface="Cambria Math" panose="02040503050406030204" pitchFamily="18" charset="0"/>
                        <a:ea typeface="Calibri" panose="020F0502020204030204" pitchFamily="34" charset="0"/>
                        <a:cs typeface="Times New Roman" panose="02020603050405020304" pitchFamily="18" charset="0"/>
                      </a:rPr>
                      <m:t>&lt;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𝑖</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600" dirty="0">
                    <a:effectLst/>
                    <a:latin typeface="Calibri" panose="020F0502020204030204" pitchFamily="34" charset="0"/>
                    <a:ea typeface="Calibri" panose="020F0502020204030204" pitchFamily="34" charset="0"/>
                    <a:cs typeface="Calibri" panose="020F0502020204030204" pitchFamily="34" charset="0"/>
                  </a:rPr>
                  <a:t> </a:t>
                </a:r>
              </a:p>
              <a:p>
                <a:pPr marL="285750" indent="-285750" algn="just">
                  <a:spcBef>
                    <a:spcPts val="0"/>
                  </a:spcBef>
                  <a:spcAft>
                    <a:spcPts val="1200"/>
                  </a:spcAft>
                  <a:buClr>
                    <a:srgbClr val="C00000"/>
                  </a:buClr>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8" name="TextBox 7">
                <a:extLst>
                  <a:ext uri="{FF2B5EF4-FFF2-40B4-BE49-F238E27FC236}">
                    <a16:creationId xmlns:a16="http://schemas.microsoft.com/office/drawing/2014/main" id="{BEE31D1D-D097-6094-760F-06A03D7EDC29}"/>
                  </a:ext>
                </a:extLst>
              </p:cNvPr>
              <p:cNvSpPr txBox="1">
                <a:spLocks noRot="1" noChangeAspect="1" noMove="1" noResize="1" noEditPoints="1" noAdjustHandles="1" noChangeArrowheads="1" noChangeShapeType="1" noTextEdit="1"/>
              </p:cNvSpPr>
              <p:nvPr/>
            </p:nvSpPr>
            <p:spPr>
              <a:xfrm>
                <a:off x="457200" y="777871"/>
                <a:ext cx="8229600" cy="4908010"/>
              </a:xfrm>
              <a:prstGeom prst="rect">
                <a:avLst/>
              </a:prstGeom>
              <a:blipFill>
                <a:blip r:embed="rId2"/>
                <a:stretch>
                  <a:fillRect l="-370" t="-373"/>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AD961487-11A3-AF4E-1882-C2AEC957A8C2}"/>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82797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5. Power Flow Studies</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32</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EE31D1D-D097-6094-760F-06A03D7EDC29}"/>
                  </a:ext>
                </a:extLst>
              </p:cNvPr>
              <p:cNvSpPr txBox="1"/>
              <p:nvPr/>
            </p:nvSpPr>
            <p:spPr>
              <a:xfrm>
                <a:off x="457200" y="777871"/>
                <a:ext cx="8229600" cy="3996735"/>
              </a:xfrm>
              <a:prstGeom prst="rect">
                <a:avLst/>
              </a:prstGeom>
              <a:noFill/>
            </p:spPr>
            <p:txBody>
              <a:bodyPr wrap="square" rtlCol="0">
                <a:spAutoFit/>
              </a:bodyPr>
              <a:lstStyle/>
              <a:p>
                <a:pPr>
                  <a:spcBef>
                    <a:spcPts val="0"/>
                  </a:spcBef>
                  <a:spcAft>
                    <a:spcPts val="1200"/>
                  </a:spcAft>
                  <a:buClr>
                    <a:srgbClr val="C00000"/>
                  </a:buClr>
                </a:pPr>
                <a:r>
                  <a:rPr lang="en-US" sz="1800" b="1" dirty="0">
                    <a:solidFill>
                      <a:srgbClr val="FF0000"/>
                    </a:solidFill>
                    <a:latin typeface="Calibri" panose="020F0502020204030204" pitchFamily="34" charset="0"/>
                    <a:ea typeface="Calibri" panose="020F0502020204030204" pitchFamily="34" charset="0"/>
                    <a:cs typeface="Calibri" panose="020F0502020204030204" pitchFamily="34" charset="0"/>
                  </a:rPr>
                  <a:t>Step 6: </a:t>
                </a:r>
              </a:p>
              <a:p>
                <a:pPr marL="285750" indent="-285750" algn="just">
                  <a:spcBef>
                    <a:spcPts val="0"/>
                  </a:spcBef>
                  <a:spcAft>
                    <a:spcPts val="1200"/>
                  </a:spcAft>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Check for the tolerance level, which is the difference between voltages in two successive iterations for every bus and for all three phases at each bus.</a:t>
                </a:r>
              </a:p>
              <a:p>
                <a:pPr algn="just">
                  <a:spcBef>
                    <a:spcPts val="0"/>
                  </a:spcBef>
                  <a:spcAft>
                    <a:spcPts val="1200"/>
                  </a:spcAft>
                  <a:buClr>
                    <a:srgbClr val="C00000"/>
                  </a:buClr>
                </a:pPr>
                <a14:m>
                  <m:oMathPara xmlns:m="http://schemas.openxmlformats.org/officeDocument/2006/math">
                    <m:oMathParaPr>
                      <m:jc m:val="centerGroup"/>
                    </m:oMathParaPr>
                    <m:oMath xmlns:m="http://schemas.openxmlformats.org/officeDocument/2006/math">
                      <m:r>
                        <m:rPr>
                          <m:sty m:val="p"/>
                        </m:rPr>
                        <a:rPr lang="en-US" sz="1800" smtClean="0">
                          <a:effectLst/>
                          <a:latin typeface="Cambria Math" panose="02040503050406030204" pitchFamily="18" charset="0"/>
                          <a:ea typeface="Calibri" panose="020F0502020204030204" pitchFamily="34" charset="0"/>
                          <a:cs typeface="Times New Roman" panose="02020603050405020304" pitchFamily="18" charset="0"/>
                        </a:rPr>
                        <m:t>Δ</m:t>
                      </m:r>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b="1" i="1">
                              <a:effectLst/>
                              <a:latin typeface="Cambria Math" panose="02040503050406030204" pitchFamily="18" charset="0"/>
                              <a:ea typeface="Calibri" panose="020F0502020204030204" pitchFamily="34" charset="0"/>
                              <a:cs typeface="Times New Roman" panose="02020603050405020304" pitchFamily="18" charset="0"/>
                            </a:rPr>
                            <m:t>𝒂𝒃𝒄</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𝑚</m:t>
                          </m:r>
                          <m:r>
                            <a:rPr lang="en-US" sz="1800">
                              <a:effectLst/>
                              <a:latin typeface="Cambria Math" panose="02040503050406030204" pitchFamily="18" charset="0"/>
                              <a:ea typeface="Calibri" panose="020F0502020204030204" pitchFamily="34" charset="0"/>
                              <a:cs typeface="Times New Roman" panose="02020603050405020304" pitchFamily="18" charset="0"/>
                            </a:rPr>
                            <m:t>+1)</m:t>
                          </m:r>
                        </m:sup>
                      </m:sSubSup>
                      <m:r>
                        <a:rPr lang="en-US" sz="18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b="1" i="1">
                                  <a:effectLst/>
                                  <a:latin typeface="Cambria Math" panose="02040503050406030204" pitchFamily="18" charset="0"/>
                                  <a:ea typeface="Calibri" panose="020F0502020204030204" pitchFamily="34" charset="0"/>
                                  <a:cs typeface="Times New Roman" panose="02020603050405020304" pitchFamily="18" charset="0"/>
                                </a:rPr>
                                <m:t>𝒂𝒃𝒄</m:t>
                              </m:r>
                              <m:r>
                                <a:rPr lang="en-US" sz="1800" b="1">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𝒎</m:t>
                              </m:r>
                              <m:r>
                                <a:rPr lang="en-US" sz="1800" b="1">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1800" b="1">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b="1" i="1">
                                  <a:effectLst/>
                                  <a:latin typeface="Cambria Math" panose="02040503050406030204" pitchFamily="18" charset="0"/>
                                  <a:ea typeface="Calibri" panose="020F0502020204030204" pitchFamily="34" charset="0"/>
                                  <a:cs typeface="Times New Roman" panose="02020603050405020304" pitchFamily="18" charset="0"/>
                                </a:rPr>
                                <m:t>𝒂𝒃𝒄</m:t>
                              </m:r>
                              <m:r>
                                <a:rPr lang="en-US" sz="1800" b="1">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𝒎</m:t>
                              </m:r>
                              <m:r>
                                <a:rPr lang="en-US" sz="1800" b="1">
                                  <a:effectLst/>
                                  <a:latin typeface="Cambria Math" panose="02040503050406030204" pitchFamily="18" charset="0"/>
                                  <a:ea typeface="Calibri" panose="020F0502020204030204" pitchFamily="34" charset="0"/>
                                  <a:cs typeface="Times New Roman" panose="02020603050405020304" pitchFamily="18" charset="0"/>
                                </a:rPr>
                                <m:t>)</m:t>
                              </m:r>
                            </m:sup>
                          </m:sSubSup>
                        </m:e>
                      </m:d>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r>
                        <a:rPr lang="en-US" sz="1800">
                          <a:effectLst/>
                          <a:latin typeface="Cambria Math" panose="02040503050406030204" pitchFamily="18" charset="0"/>
                          <a:ea typeface="Calibri" panose="020F0502020204030204" pitchFamily="34" charset="0"/>
                          <a:cs typeface="Times New Roman" panose="02020603050405020304" pitchFamily="18" charset="0"/>
                        </a:rPr>
                        <m:t>=2</m:t>
                      </m:r>
                      <m:r>
                        <m:rPr>
                          <m:nor/>
                        </m:rPr>
                        <a:rPr lang="en-US" sz="18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800">
                          <a:effectLst/>
                          <a:latin typeface="Georgia" panose="02040502050405020303" pitchFamily="18" charset="0"/>
                          <a:ea typeface="Calibri" panose="020F0502020204030204" pitchFamily="34" charset="0"/>
                          <a:cs typeface="Times New Roman" panose="02020603050405020304" pitchFamily="18" charset="0"/>
                        </a:rPr>
                        <m:t>to</m:t>
                      </m:r>
                      <m:r>
                        <m:rPr>
                          <m:nor/>
                        </m:rPr>
                        <a:rPr lang="en-US" sz="1800" i="1">
                          <a:effectLst/>
                          <a:latin typeface="Calibri" panose="020F0502020204030204" pitchFamily="34" charset="0"/>
                          <a:ea typeface="Calibri" panose="020F0502020204030204" pitchFamily="34" charset="0"/>
                          <a:cs typeface="Times New Roman" panose="02020603050405020304" pitchFamily="18" charset="0"/>
                        </a:rPr>
                        <m:t> </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marL="285750" indent="-285750" algn="just">
                  <a:spcBef>
                    <a:spcPts val="0"/>
                  </a:spcBef>
                  <a:spcAft>
                    <a:spcPts val="1200"/>
                  </a:spcAft>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If all the elements of </a:t>
                </a:r>
                <a14:m>
                  <m:oMath xmlns:m="http://schemas.openxmlformats.org/officeDocument/2006/math">
                    <m:r>
                      <m:rPr>
                        <m:sty m:val="p"/>
                      </m:rPr>
                      <a:rPr lang="en-US" sz="1800" smtClean="0">
                        <a:effectLst/>
                        <a:latin typeface="Cambria Math" panose="02040503050406030204" pitchFamily="18" charset="0"/>
                        <a:ea typeface="Calibri" panose="020F0502020204030204" pitchFamily="34" charset="0"/>
                        <a:cs typeface="Times New Roman" panose="02020603050405020304" pitchFamily="18" charset="0"/>
                      </a:rPr>
                      <m:t>Δ</m:t>
                    </m:r>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b="1" i="1">
                            <a:effectLst/>
                            <a:latin typeface="Cambria Math" panose="02040503050406030204" pitchFamily="18" charset="0"/>
                            <a:ea typeface="Calibri" panose="020F0502020204030204" pitchFamily="34" charset="0"/>
                            <a:cs typeface="Times New Roman" panose="02020603050405020304" pitchFamily="18" charset="0"/>
                          </a:rPr>
                          <m:t>𝒂𝒃𝒄</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𝑚</m:t>
                        </m:r>
                        <m:r>
                          <a:rPr lang="en-US" sz="1800">
                            <a:effectLst/>
                            <a:latin typeface="Cambria Math" panose="02040503050406030204" pitchFamily="18" charset="0"/>
                            <a:ea typeface="Calibri" panose="020F0502020204030204" pitchFamily="34" charset="0"/>
                            <a:cs typeface="Times New Roman" panose="02020603050405020304" pitchFamily="18" charset="0"/>
                          </a:rPr>
                          <m:t>+1)</m:t>
                        </m:r>
                      </m:sup>
                    </m:sSubSup>
                  </m:oMath>
                </a14:m>
                <a:r>
                  <a:rPr lang="en-US" sz="1800" dirty="0">
                    <a:effectLst/>
                    <a:latin typeface="Calibri" panose="020F0502020204030204" pitchFamily="34" charset="0"/>
                    <a:ea typeface="Calibri" panose="020F0502020204030204" pitchFamily="34" charset="0"/>
                    <a:cs typeface="Calibri" panose="020F0502020204030204" pitchFamily="34" charset="0"/>
                  </a:rPr>
                  <a:t> are less than </a:t>
                </a:r>
                <a:r>
                  <a:rPr lang="en-US" sz="1800" i="1" dirty="0">
                    <a:effectLst/>
                    <a:latin typeface="Calibri" panose="020F0502020204030204" pitchFamily="34" charset="0"/>
                    <a:ea typeface="Calibri" panose="020F0502020204030204" pitchFamily="34" charset="0"/>
                    <a:cs typeface="Calibri" panose="020F0502020204030204" pitchFamily="34" charset="0"/>
                  </a:rPr>
                  <a:t>ε</a:t>
                </a:r>
                <a:r>
                  <a:rPr lang="en-US" sz="1800" dirty="0">
                    <a:effectLst/>
                    <a:latin typeface="Calibri" panose="020F0502020204030204" pitchFamily="34" charset="0"/>
                    <a:ea typeface="Calibri" panose="020F0502020204030204" pitchFamily="34" charset="0"/>
                    <a:cs typeface="Calibri" panose="020F0502020204030204" pitchFamily="34" charset="0"/>
                  </a:rPr>
                  <a:t>, which is an arbitrarily selected small number for tolerance, for all the buses, the power flow converges. </a:t>
                </a:r>
              </a:p>
              <a:p>
                <a:pPr marL="285750" indent="-285750" algn="just">
                  <a:spcBef>
                    <a:spcPts val="0"/>
                  </a:spcBef>
                  <a:spcAft>
                    <a:spcPts val="1200"/>
                  </a:spcAft>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Typically, a value of 0.001 for ε gives good results. If convergence is not achieved, repeat steps 3–6.</a:t>
                </a:r>
              </a:p>
              <a:p>
                <a:pPr marL="285750" indent="-285750" algn="just">
                  <a:spcBef>
                    <a:spcPts val="0"/>
                  </a:spcBef>
                  <a:spcAft>
                    <a:spcPts val="1200"/>
                  </a:spcAft>
                  <a:buClr>
                    <a:srgbClr val="C00000"/>
                  </a:buClr>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1200"/>
                  </a:spcAft>
                  <a:buClr>
                    <a:srgbClr val="C00000"/>
                  </a:buClr>
                </a:pPr>
                <a:endParaRPr lang="en-US" sz="1800" dirty="0">
                  <a:latin typeface="+mn-lt"/>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BEE31D1D-D097-6094-760F-06A03D7EDC29}"/>
                  </a:ext>
                </a:extLst>
              </p:cNvPr>
              <p:cNvSpPr txBox="1">
                <a:spLocks noRot="1" noChangeAspect="1" noMove="1" noResize="1" noEditPoints="1" noAdjustHandles="1" noChangeArrowheads="1" noChangeShapeType="1" noTextEdit="1"/>
              </p:cNvSpPr>
              <p:nvPr/>
            </p:nvSpPr>
            <p:spPr>
              <a:xfrm>
                <a:off x="457200" y="777871"/>
                <a:ext cx="8229600" cy="3996735"/>
              </a:xfrm>
              <a:prstGeom prst="rect">
                <a:avLst/>
              </a:prstGeom>
              <a:blipFill>
                <a:blip r:embed="rId2"/>
                <a:stretch>
                  <a:fillRect l="-593" t="-916" r="-593"/>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586017E8-6485-22F4-996F-BDCB3F9776DD}"/>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93042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33</a:t>
            </a:fld>
            <a:endParaRPr lang="en-US" dirty="0"/>
          </a:p>
        </p:txBody>
      </p:sp>
      <p:sp>
        <p:nvSpPr>
          <p:cNvPr id="8" name="TextBox 7">
            <a:extLst>
              <a:ext uri="{FF2B5EF4-FFF2-40B4-BE49-F238E27FC236}">
                <a16:creationId xmlns:a16="http://schemas.microsoft.com/office/drawing/2014/main" id="{BEE31D1D-D097-6094-760F-06A03D7EDC29}"/>
              </a:ext>
            </a:extLst>
          </p:cNvPr>
          <p:cNvSpPr txBox="1"/>
          <p:nvPr/>
        </p:nvSpPr>
        <p:spPr>
          <a:xfrm>
            <a:off x="457200" y="712733"/>
            <a:ext cx="8229600" cy="5078313"/>
          </a:xfrm>
          <a:prstGeom prst="rect">
            <a:avLst/>
          </a:prstGeom>
          <a:noFill/>
        </p:spPr>
        <p:txBody>
          <a:bodyPr wrap="square" rtlCol="0">
            <a:spAutoFit/>
          </a:bodyPr>
          <a:lstStyle/>
          <a:p>
            <a:pPr algn="just">
              <a:spcBef>
                <a:spcPts val="0"/>
              </a:spcBef>
              <a:spcAft>
                <a:spcPts val="1200"/>
              </a:spcAft>
              <a:buClr>
                <a:srgbClr val="C00000"/>
              </a:buClr>
            </a:pPr>
            <a:r>
              <a:rPr lang="en-US" sz="1600" dirty="0">
                <a:latin typeface="Calibri" panose="020F0502020204030204" pitchFamily="34" charset="0"/>
                <a:ea typeface="Calibri" panose="020F0502020204030204" pitchFamily="34" charset="0"/>
                <a:cs typeface="Calibri" panose="020F0502020204030204" pitchFamily="34" charset="0"/>
              </a:rPr>
              <a:t>Maintaining proper voltage in the distribution system is very important. There are numerous methods to improve and control the voltage of primary distribution systems:</a:t>
            </a:r>
          </a:p>
          <a:p>
            <a:pPr marL="342900" indent="-342900" algn="just">
              <a:spcBef>
                <a:spcPts val="0"/>
              </a:spcBef>
              <a:spcAft>
                <a:spcPts val="1200"/>
              </a:spcAft>
              <a:buClr>
                <a:srgbClr val="C00000"/>
              </a:buClr>
              <a:buFont typeface="+mj-lt"/>
              <a:buAutoNum type="arabicPeriod"/>
            </a:pPr>
            <a:r>
              <a:rPr lang="en-US" sz="1600" dirty="0">
                <a:latin typeface="Calibri" panose="020F0502020204030204" pitchFamily="34" charset="0"/>
                <a:ea typeface="Calibri" panose="020F0502020204030204" pitchFamily="34" charset="0"/>
                <a:cs typeface="Calibri" panose="020F0502020204030204" pitchFamily="34" charset="0"/>
              </a:rPr>
              <a:t>Use of load tap changing (LTC) transformers.</a:t>
            </a:r>
          </a:p>
          <a:p>
            <a:pPr marL="342900" indent="-342900" algn="just">
              <a:spcBef>
                <a:spcPts val="0"/>
              </a:spcBef>
              <a:spcAft>
                <a:spcPts val="1200"/>
              </a:spcAft>
              <a:buClr>
                <a:srgbClr val="C00000"/>
              </a:buClr>
              <a:buFont typeface="+mj-lt"/>
              <a:buAutoNum type="arabicPeriod"/>
            </a:pPr>
            <a:r>
              <a:rPr lang="en-US" sz="1600" dirty="0">
                <a:latin typeface="Calibri" panose="020F0502020204030204" pitchFamily="34" charset="0"/>
                <a:ea typeface="Calibri" panose="020F0502020204030204" pitchFamily="34" charset="0"/>
                <a:cs typeface="Calibri" panose="020F0502020204030204" pitchFamily="34" charset="0"/>
              </a:rPr>
              <a:t>Application of voltage regulators in the distribution substation as well as on the feeders.</a:t>
            </a:r>
          </a:p>
          <a:p>
            <a:pPr marL="342900" indent="-342900" algn="just">
              <a:spcBef>
                <a:spcPts val="0"/>
              </a:spcBef>
              <a:spcAft>
                <a:spcPts val="1200"/>
              </a:spcAft>
              <a:buClr>
                <a:srgbClr val="C00000"/>
              </a:buClr>
              <a:buFont typeface="+mj-lt"/>
              <a:buAutoNum type="arabicPeriod"/>
            </a:pPr>
            <a:r>
              <a:rPr lang="en-US" sz="1600" dirty="0">
                <a:latin typeface="Calibri" panose="020F0502020204030204" pitchFamily="34" charset="0"/>
                <a:ea typeface="Calibri" panose="020F0502020204030204" pitchFamily="34" charset="0"/>
                <a:cs typeface="Calibri" panose="020F0502020204030204" pitchFamily="34" charset="0"/>
              </a:rPr>
              <a:t>Application of shunt (or series) capacitors on the feeders or at the distribution substation.</a:t>
            </a:r>
          </a:p>
          <a:p>
            <a:pPr marL="342900" indent="-342900" algn="just">
              <a:spcBef>
                <a:spcPts val="0"/>
              </a:spcBef>
              <a:spcAft>
                <a:spcPts val="1200"/>
              </a:spcAft>
              <a:buClr>
                <a:srgbClr val="C00000"/>
              </a:buClr>
              <a:buFont typeface="+mj-lt"/>
              <a:buAutoNum type="arabicPeriod"/>
            </a:pPr>
            <a:r>
              <a:rPr lang="en-US" sz="1600" dirty="0">
                <a:latin typeface="Calibri" panose="020F0502020204030204" pitchFamily="34" charset="0"/>
                <a:ea typeface="Calibri" panose="020F0502020204030204" pitchFamily="34" charset="0"/>
                <a:cs typeface="Calibri" panose="020F0502020204030204" pitchFamily="34" charset="0"/>
              </a:rPr>
              <a:t>Balancing of loads on primary feeders.</a:t>
            </a:r>
          </a:p>
          <a:p>
            <a:pPr marL="342900" indent="-342900" algn="just">
              <a:spcBef>
                <a:spcPts val="0"/>
              </a:spcBef>
              <a:spcAft>
                <a:spcPts val="1200"/>
              </a:spcAft>
              <a:buClr>
                <a:srgbClr val="C00000"/>
              </a:buClr>
              <a:buFont typeface="+mj-lt"/>
              <a:buAutoNum type="arabicPeriod"/>
            </a:pPr>
            <a:r>
              <a:rPr lang="en-US" sz="1600" dirty="0">
                <a:latin typeface="Calibri" panose="020F0502020204030204" pitchFamily="34" charset="0"/>
                <a:ea typeface="Calibri" panose="020F0502020204030204" pitchFamily="34" charset="0"/>
                <a:cs typeface="Calibri" panose="020F0502020204030204" pitchFamily="34" charset="0"/>
              </a:rPr>
              <a:t>Increasing feeder conductor size.</a:t>
            </a:r>
          </a:p>
          <a:p>
            <a:pPr marL="342900" indent="-342900" algn="just">
              <a:spcBef>
                <a:spcPts val="0"/>
              </a:spcBef>
              <a:spcAft>
                <a:spcPts val="1200"/>
              </a:spcAft>
              <a:buClr>
                <a:srgbClr val="C00000"/>
              </a:buClr>
              <a:buFont typeface="+mj-lt"/>
              <a:buAutoNum type="arabicPeriod"/>
            </a:pPr>
            <a:r>
              <a:rPr lang="en-US" sz="1600" dirty="0">
                <a:latin typeface="Calibri" panose="020F0502020204030204" pitchFamily="34" charset="0"/>
                <a:ea typeface="Calibri" panose="020F0502020204030204" pitchFamily="34" charset="0"/>
                <a:cs typeface="Calibri" panose="020F0502020204030204" pitchFamily="34" charset="0"/>
              </a:rPr>
              <a:t>Increasing primary voltage level.</a:t>
            </a:r>
          </a:p>
          <a:p>
            <a:pPr marL="342900" indent="-342900" algn="just">
              <a:spcBef>
                <a:spcPts val="0"/>
              </a:spcBef>
              <a:spcAft>
                <a:spcPts val="1200"/>
              </a:spcAft>
              <a:buClr>
                <a:srgbClr val="C00000"/>
              </a:buClr>
              <a:buFont typeface="+mj-lt"/>
              <a:buAutoNum type="arabicPeriod"/>
            </a:pPr>
            <a:r>
              <a:rPr lang="en-US" sz="1600" dirty="0">
                <a:latin typeface="Calibri" panose="020F0502020204030204" pitchFamily="34" charset="0"/>
                <a:ea typeface="Calibri" panose="020F0502020204030204" pitchFamily="34" charset="0"/>
                <a:cs typeface="Calibri" panose="020F0502020204030204" pitchFamily="34" charset="0"/>
              </a:rPr>
              <a:t>Changing feeder sections from single phase to three phase.</a:t>
            </a:r>
          </a:p>
          <a:p>
            <a:pPr marL="342900" indent="-342900" algn="just">
              <a:spcBef>
                <a:spcPts val="0"/>
              </a:spcBef>
              <a:spcAft>
                <a:spcPts val="1200"/>
              </a:spcAft>
              <a:buClr>
                <a:srgbClr val="C00000"/>
              </a:buClr>
              <a:buFont typeface="+mj-lt"/>
              <a:buAutoNum type="arabicPeriod"/>
            </a:pPr>
            <a:r>
              <a:rPr lang="en-US" sz="1600" dirty="0">
                <a:latin typeface="Calibri" panose="020F0502020204030204" pitchFamily="34" charset="0"/>
                <a:ea typeface="Calibri" panose="020F0502020204030204" pitchFamily="34" charset="0"/>
                <a:cs typeface="Calibri" panose="020F0502020204030204" pitchFamily="34" charset="0"/>
              </a:rPr>
              <a:t>Transferring of loads from existing feeders to new feeders.</a:t>
            </a:r>
          </a:p>
          <a:p>
            <a:pPr marL="342900" indent="-342900" algn="just">
              <a:spcBef>
                <a:spcPts val="0"/>
              </a:spcBef>
              <a:spcAft>
                <a:spcPts val="1200"/>
              </a:spcAft>
              <a:buClr>
                <a:srgbClr val="C00000"/>
              </a:buClr>
              <a:buFont typeface="+mj-lt"/>
              <a:buAutoNum type="arabicPeriod"/>
            </a:pPr>
            <a:r>
              <a:rPr lang="en-US" sz="1600" dirty="0">
                <a:latin typeface="Calibri" panose="020F0502020204030204" pitchFamily="34" charset="0"/>
                <a:ea typeface="Calibri" panose="020F0502020204030204" pitchFamily="34" charset="0"/>
                <a:cs typeface="Calibri" panose="020F0502020204030204" pitchFamily="34" charset="0"/>
              </a:rPr>
              <a:t>Installation of new substations and primary feeders.</a:t>
            </a:r>
          </a:p>
          <a:p>
            <a:pPr algn="just">
              <a:spcBef>
                <a:spcPts val="0"/>
              </a:spcBef>
              <a:spcAft>
                <a:spcPts val="1200"/>
              </a:spcAft>
              <a:buClr>
                <a:srgbClr val="C00000"/>
              </a:buClr>
            </a:pPr>
            <a:r>
              <a:rPr lang="en-US" sz="1600" dirty="0">
                <a:latin typeface="Calibri" panose="020F0502020204030204" pitchFamily="34" charset="0"/>
                <a:ea typeface="Calibri" panose="020F0502020204030204" pitchFamily="34" charset="0"/>
                <a:cs typeface="Calibri" panose="020F0502020204030204" pitchFamily="34" charset="0"/>
              </a:rPr>
              <a:t>While several of these options are usually considered during the planning stages, LTCs, regulators, and capacitors provide the best means of achieving good voltage regulation during the operational stages on a continuous basis.</a:t>
            </a:r>
          </a:p>
        </p:txBody>
      </p:sp>
      <p:sp>
        <p:nvSpPr>
          <p:cNvPr id="3" name="Footer Placeholder 4">
            <a:extLst>
              <a:ext uri="{FF2B5EF4-FFF2-40B4-BE49-F238E27FC236}">
                <a16:creationId xmlns:a16="http://schemas.microsoft.com/office/drawing/2014/main" id="{3EC92E28-CC83-4536-8759-5FC2193AD50D}"/>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298550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34</a:t>
            </a:fld>
            <a:endParaRPr lang="en-US" dirty="0"/>
          </a:p>
        </p:txBody>
      </p:sp>
      <p:sp>
        <p:nvSpPr>
          <p:cNvPr id="8" name="TextBox 7">
            <a:extLst>
              <a:ext uri="{FF2B5EF4-FFF2-40B4-BE49-F238E27FC236}">
                <a16:creationId xmlns:a16="http://schemas.microsoft.com/office/drawing/2014/main" id="{BEE31D1D-D097-6094-760F-06A03D7EDC29}"/>
              </a:ext>
            </a:extLst>
          </p:cNvPr>
          <p:cNvSpPr txBox="1"/>
          <p:nvPr/>
        </p:nvSpPr>
        <p:spPr>
          <a:xfrm>
            <a:off x="457200" y="712733"/>
            <a:ext cx="8229600" cy="1938992"/>
          </a:xfrm>
          <a:prstGeom prst="rect">
            <a:avLst/>
          </a:prstGeom>
          <a:noFill/>
        </p:spPr>
        <p:txBody>
          <a:bodyPr wrap="square" rtlCol="0">
            <a:spAutoFit/>
          </a:bodyPr>
          <a:lstStyle/>
          <a:p>
            <a:pPr algn="just">
              <a:spcBef>
                <a:spcPts val="0"/>
              </a:spcBef>
              <a:spcAft>
                <a:spcPts val="1200"/>
              </a:spcAft>
              <a:buClr>
                <a:srgbClr val="C00000"/>
              </a:buClr>
            </a:pPr>
            <a:r>
              <a:rPr lang="en-US" sz="1800" b="1" dirty="0">
                <a:solidFill>
                  <a:srgbClr val="FF0000"/>
                </a:solidFill>
                <a:latin typeface="Calibri" panose="020F0502020204030204" pitchFamily="34" charset="0"/>
                <a:ea typeface="Calibri" panose="020F0502020204030204" pitchFamily="34" charset="0"/>
                <a:cs typeface="Calibri" panose="020F0502020204030204" pitchFamily="34" charset="0"/>
              </a:rPr>
              <a:t>6.1 Voltage Regulation Definition:</a:t>
            </a:r>
          </a:p>
          <a:p>
            <a:pPr marL="285750" indent="-285750" algn="just">
              <a:spcBef>
                <a:spcPts val="0"/>
              </a:spcBef>
              <a:spcAft>
                <a:spcPts val="1200"/>
              </a:spcAft>
              <a:buClr>
                <a:srgbClr val="C00000"/>
              </a:buClr>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Voltage regulation is the voltage difference between the two ends of a line defined as percentage of the receiving end or downstream voltage. </a:t>
            </a:r>
          </a:p>
          <a:p>
            <a:pPr marL="285750" indent="-285750" algn="just">
              <a:spcBef>
                <a:spcPts val="0"/>
              </a:spcBef>
              <a:spcAft>
                <a:spcPts val="1200"/>
              </a:spcAft>
              <a:buClr>
                <a:srgbClr val="C00000"/>
              </a:buClr>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Mathematically:</a:t>
            </a:r>
          </a:p>
          <a:p>
            <a:pPr algn="just">
              <a:spcBef>
                <a:spcPts val="0"/>
              </a:spcBef>
              <a:spcAft>
                <a:spcPts val="1200"/>
              </a:spcAft>
              <a:buClr>
                <a:srgbClr val="C00000"/>
              </a:buClr>
            </a:pPr>
            <a:endParaRPr lang="en-US" sz="1800" dirty="0">
              <a:latin typeface="+mn-l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6FDAD39B-A09F-B76D-E6A9-479DF6144DF2}"/>
              </a:ext>
            </a:extLst>
          </p:cNvPr>
          <p:cNvPicPr>
            <a:picLocks noChangeAspect="1"/>
          </p:cNvPicPr>
          <p:nvPr/>
        </p:nvPicPr>
        <p:blipFill>
          <a:blip r:embed="rId2"/>
          <a:stretch>
            <a:fillRect/>
          </a:stretch>
        </p:blipFill>
        <p:spPr>
          <a:xfrm>
            <a:off x="2559639" y="2404075"/>
            <a:ext cx="2962275" cy="49530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F57CC27-8053-3E30-C26D-0E86DB25AB30}"/>
                  </a:ext>
                </a:extLst>
              </p:cNvPr>
              <p:cNvSpPr txBox="1"/>
              <p:nvPr/>
            </p:nvSpPr>
            <p:spPr>
              <a:xfrm>
                <a:off x="518160" y="3064358"/>
                <a:ext cx="8168640" cy="646331"/>
              </a:xfrm>
              <a:prstGeom prst="rect">
                <a:avLst/>
              </a:prstGeom>
              <a:noFill/>
            </p:spPr>
            <p:txBody>
              <a:bodyPr wrap="square">
                <a:spAutoFit/>
              </a:bodyPr>
              <a:lstStyle/>
              <a:p>
                <a:pPr algn="just"/>
                <a:r>
                  <a:rPr lang="en-US" sz="1800" dirty="0">
                    <a:latin typeface="Calibri" panose="020F0502020204030204" pitchFamily="34" charset="0"/>
                    <a:cs typeface="Calibri" panose="020F0502020204030204" pitchFamily="34" charset="0"/>
                  </a:rPr>
                  <a:t>where </a:t>
                </a:r>
                <a14:m>
                  <m:oMath xmlns:m="http://schemas.openxmlformats.org/officeDocument/2006/math">
                    <m:sSub>
                      <m:sSubPr>
                        <m:ctrlP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𝑠</m:t>
                        </m:r>
                      </m:sub>
                    </m:sSub>
                  </m:oMath>
                </a14:m>
                <a:r>
                  <a:rPr lang="en-US" sz="1800" i="1"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is the magnitude of the sending‐end voltage, and </a:t>
                </a:r>
                <a14:m>
                  <m:oMath xmlns:m="http://schemas.openxmlformats.org/officeDocument/2006/math">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𝑉</m:t>
                        </m:r>
                      </m:e>
                      <m:sub>
                        <m:r>
                          <a:rPr lang="en-US" sz="1800" b="0" i="1" smtClean="0">
                            <a:latin typeface="Cambria Math" panose="02040503050406030204" pitchFamily="18" charset="0"/>
                            <a:ea typeface="Calibri" panose="020F0502020204030204" pitchFamily="34" charset="0"/>
                            <a:cs typeface="Times New Roman" panose="02020603050405020304" pitchFamily="18" charset="0"/>
                          </a:rPr>
                          <m:t>𝑟</m:t>
                        </m:r>
                      </m:sub>
                    </m:sSub>
                  </m:oMath>
                </a14:m>
                <a:r>
                  <a:rPr lang="en-US" sz="1800" dirty="0">
                    <a:latin typeface="Calibri" panose="020F0502020204030204" pitchFamily="34" charset="0"/>
                    <a:cs typeface="Calibri" panose="020F0502020204030204" pitchFamily="34" charset="0"/>
                  </a:rPr>
                  <a:t> is the magnitude of the receiving‐end voltage.</a:t>
                </a:r>
              </a:p>
            </p:txBody>
          </p:sp>
        </mc:Choice>
        <mc:Fallback xmlns="">
          <p:sp>
            <p:nvSpPr>
              <p:cNvPr id="11" name="TextBox 10">
                <a:extLst>
                  <a:ext uri="{FF2B5EF4-FFF2-40B4-BE49-F238E27FC236}">
                    <a16:creationId xmlns:a16="http://schemas.microsoft.com/office/drawing/2014/main" id="{2F57CC27-8053-3E30-C26D-0E86DB25AB30}"/>
                  </a:ext>
                </a:extLst>
              </p:cNvPr>
              <p:cNvSpPr txBox="1">
                <a:spLocks noRot="1" noChangeAspect="1" noMove="1" noResize="1" noEditPoints="1" noAdjustHandles="1" noChangeArrowheads="1" noChangeShapeType="1" noTextEdit="1"/>
              </p:cNvSpPr>
              <p:nvPr/>
            </p:nvSpPr>
            <p:spPr>
              <a:xfrm>
                <a:off x="518160" y="3064358"/>
                <a:ext cx="8168640" cy="646331"/>
              </a:xfrm>
              <a:prstGeom prst="rect">
                <a:avLst/>
              </a:prstGeom>
              <a:blipFill>
                <a:blip r:embed="rId3"/>
                <a:stretch>
                  <a:fillRect l="-597" t="-5660" r="-597" b="-14151"/>
                </a:stretch>
              </a:blipFill>
            </p:spPr>
            <p:txBody>
              <a:bodyPr/>
              <a:lstStyle/>
              <a:p>
                <a:r>
                  <a:rPr lang="en-US">
                    <a:noFill/>
                  </a:rPr>
                  <a:t> </a:t>
                </a:r>
              </a:p>
            </p:txBody>
          </p:sp>
        </mc:Fallback>
      </mc:AlternateContent>
      <p:sp>
        <p:nvSpPr>
          <p:cNvPr id="6" name="Footer Placeholder 4">
            <a:extLst>
              <a:ext uri="{FF2B5EF4-FFF2-40B4-BE49-F238E27FC236}">
                <a16:creationId xmlns:a16="http://schemas.microsoft.com/office/drawing/2014/main" id="{21B70BAD-1DB1-B7E8-CC80-AE757D67142A}"/>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723836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35</a:t>
            </a:fld>
            <a:endParaRPr lang="en-US" dirty="0"/>
          </a:p>
        </p:txBody>
      </p:sp>
      <p:sp>
        <p:nvSpPr>
          <p:cNvPr id="6" name="TextBox 5">
            <a:extLst>
              <a:ext uri="{FF2B5EF4-FFF2-40B4-BE49-F238E27FC236}">
                <a16:creationId xmlns:a16="http://schemas.microsoft.com/office/drawing/2014/main" id="{8B05047D-8B7D-5C57-2005-ECD001528EBC}"/>
              </a:ext>
            </a:extLst>
          </p:cNvPr>
          <p:cNvSpPr txBox="1"/>
          <p:nvPr/>
        </p:nvSpPr>
        <p:spPr>
          <a:xfrm>
            <a:off x="352696" y="777871"/>
            <a:ext cx="6474823" cy="369332"/>
          </a:xfrm>
          <a:prstGeom prst="rect">
            <a:avLst/>
          </a:prstGeom>
          <a:noFill/>
        </p:spPr>
        <p:txBody>
          <a:bodyPr wrap="square">
            <a:spAutoFit/>
          </a:bodyPr>
          <a:lstStyle/>
          <a:p>
            <a:pPr algn="just">
              <a:spcBef>
                <a:spcPts val="0"/>
              </a:spcBef>
              <a:spcAft>
                <a:spcPts val="1200"/>
              </a:spcAft>
              <a:buClr>
                <a:srgbClr val="C00000"/>
              </a:buClr>
            </a:pPr>
            <a:r>
              <a:rPr lang="en-US" sz="1800" b="1" dirty="0">
                <a:solidFill>
                  <a:srgbClr val="FF0000"/>
                </a:solidFill>
                <a:latin typeface="Calibri" panose="020F0502020204030204" pitchFamily="34" charset="0"/>
                <a:ea typeface="Calibri" panose="020F0502020204030204" pitchFamily="34" charset="0"/>
                <a:cs typeface="Calibri" panose="020F0502020204030204" pitchFamily="34" charset="0"/>
              </a:rPr>
              <a:t>6.2 Approximate Method for Voltage Regulation:</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AF27868-8081-B248-79E1-5486C1EBEFC8}"/>
                  </a:ext>
                </a:extLst>
              </p:cNvPr>
              <p:cNvSpPr txBox="1"/>
              <p:nvPr/>
            </p:nvSpPr>
            <p:spPr>
              <a:xfrm>
                <a:off x="352696" y="1227814"/>
                <a:ext cx="4899031" cy="2841804"/>
              </a:xfrm>
              <a:prstGeom prst="rect">
                <a:avLst/>
              </a:prstGeom>
              <a:noFill/>
            </p:spPr>
            <p:txBody>
              <a:bodyPr wrap="square" rtlCol="0">
                <a:spAutoFit/>
              </a:bodyPr>
              <a:lstStyle/>
              <a:p>
                <a:pPr marL="285750" indent="-285750" algn="just">
                  <a:spcBef>
                    <a:spcPts val="0"/>
                  </a:spcBef>
                  <a:spcAft>
                    <a:spcPts val="400"/>
                  </a:spcAft>
                  <a:buClr>
                    <a:srgbClr val="C00000"/>
                  </a:buClr>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From the figure of a feeder on the right,</a:t>
                </a:r>
              </a:p>
              <a:p>
                <a:pPr algn="just">
                  <a:spcBef>
                    <a:spcPts val="0"/>
                  </a:spcBef>
                  <a:spcAft>
                    <a:spcPts val="400"/>
                  </a:spcAft>
                  <a:buClr>
                    <a:srgbClr val="C00000"/>
                  </a:buClr>
                </a:pPr>
                <a14:m>
                  <m:oMathPara xmlns:m="http://schemas.openxmlformats.org/officeDocument/2006/math">
                    <m:oMathParaPr>
                      <m:jc m:val="centerGroup"/>
                    </m:oMathParaPr>
                    <m:oMath xmlns:m="http://schemas.openxmlformats.org/officeDocument/2006/math">
                      <m:sSub>
                        <m:sSubPr>
                          <m:ctrlPr>
                            <a:rPr lang="en-US" sz="18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𝑠</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𝑟</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𝑗𝑋</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ts val="0"/>
                  </a:spcBef>
                  <a:spcAft>
                    <a:spcPts val="400"/>
                  </a:spcAft>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And the voltage drop on the feeder is,</a:t>
                </a:r>
              </a:p>
              <a:p>
                <a:pPr algn="just">
                  <a:spcBef>
                    <a:spcPts val="0"/>
                  </a:spcBef>
                  <a:spcAft>
                    <a:spcPts val="400"/>
                  </a:spcAft>
                  <a:buClr>
                    <a:srgbClr val="C00000"/>
                  </a:buClr>
                </a:pPr>
                <a14:m>
                  <m:oMathPara xmlns:m="http://schemas.openxmlformats.org/officeDocument/2006/math">
                    <m:oMathParaPr>
                      <m:jc m:val="centerGroup"/>
                    </m:oMathParaPr>
                    <m:oMath xmlns:m="http://schemas.openxmlformats.org/officeDocument/2006/math">
                      <m:sSub>
                        <m:sSubPr>
                          <m:ctrlPr>
                            <a:rPr lang="en-US" sz="18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𝑠</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𝑟</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𝑗𝑋</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spcBef>
                    <a:spcPts val="0"/>
                  </a:spcBef>
                  <a:spcAft>
                    <a:spcPts val="400"/>
                  </a:spcAft>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A phasor diagram for this equation with the condition that current lags voltage by an angle </a:t>
                </a:r>
                <a14:m>
                  <m:oMath xmlns:m="http://schemas.openxmlformats.org/officeDocument/2006/math">
                    <m:r>
                      <a:rPr lang="en-US" sz="1800" i="1" smtClean="0">
                        <a:effectLst/>
                        <a:latin typeface="Cambria Math" panose="02040503050406030204" pitchFamily="18" charset="0"/>
                        <a:ea typeface="Cambria Math" panose="02040503050406030204" pitchFamily="18" charset="0"/>
                        <a:cs typeface="Times New Roman" panose="02020603050405020304" pitchFamily="18" charset="0"/>
                      </a:rPr>
                      <m:t>𝛿</m:t>
                    </m:r>
                  </m:oMath>
                </a14:m>
                <a:r>
                  <a:rPr lang="en-US" sz="1800" dirty="0">
                    <a:effectLst/>
                    <a:latin typeface="Calibri" panose="020F0502020204030204" pitchFamily="34" charset="0"/>
                    <a:ea typeface="Calibri" panose="020F0502020204030204" pitchFamily="34" charset="0"/>
                    <a:cs typeface="Calibri" panose="020F0502020204030204" pitchFamily="34" charset="0"/>
                  </a:rPr>
                  <a:t> is shown in the figure.</a:t>
                </a:r>
              </a:p>
              <a:p>
                <a:pPr marL="285750" indent="-285750" algn="just">
                  <a:spcBef>
                    <a:spcPts val="0"/>
                  </a:spcBef>
                  <a:spcAft>
                    <a:spcPts val="400"/>
                  </a:spcAft>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With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1800" b="1" i="1">
                            <a:effectLst/>
                            <a:latin typeface="Cambria Math" panose="02040503050406030204" pitchFamily="18" charset="0"/>
                            <a:ea typeface="Calibri" panose="020F0502020204030204" pitchFamily="34" charset="0"/>
                            <a:cs typeface="Times New Roman" panose="02020603050405020304" pitchFamily="18" charset="0"/>
                          </a:rPr>
                          <m:t>𝒓</m:t>
                        </m:r>
                      </m:sub>
                    </m:sSub>
                  </m:oMath>
                </a14:m>
                <a:r>
                  <a:rPr lang="en-US" sz="1800" dirty="0">
                    <a:effectLst/>
                    <a:latin typeface="Calibri" panose="020F0502020204030204" pitchFamily="34" charset="0"/>
                    <a:ea typeface="Calibri" panose="020F0502020204030204" pitchFamily="34" charset="0"/>
                    <a:cs typeface="Calibri" panose="020F0502020204030204" pitchFamily="34" charset="0"/>
                  </a:rPr>
                  <a:t> as the reference voltage or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1800" b="1" i="1">
                            <a:effectLst/>
                            <a:latin typeface="Cambria Math" panose="02040503050406030204" pitchFamily="18" charset="0"/>
                            <a:ea typeface="Calibri" panose="020F0502020204030204" pitchFamily="34" charset="0"/>
                            <a:cs typeface="Times New Roman" panose="02020603050405020304" pitchFamily="18" charset="0"/>
                          </a:rPr>
                          <m:t>𝒓</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𝑟</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0</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1800" b="1" i="1">
                            <a:effectLst/>
                            <a:latin typeface="Cambria Math" panose="02040503050406030204" pitchFamily="18" charset="0"/>
                            <a:ea typeface="Calibri" panose="020F0502020204030204" pitchFamily="34" charset="0"/>
                            <a:cs typeface="Times New Roman" panose="02020603050405020304" pitchFamily="18" charset="0"/>
                          </a:rPr>
                          <m:t>𝑺</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𝑠</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𝛿</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1800" dirty="0">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r>
                      <a:rPr lang="en-US" sz="1800" b="1" i="1">
                        <a:effectLst/>
                        <a:latin typeface="Cambria Math" panose="02040503050406030204" pitchFamily="18" charset="0"/>
                        <a:ea typeface="Calibri" panose="020F0502020204030204" pitchFamily="34" charset="0"/>
                        <a:cs typeface="Times New Roman" panose="02020603050405020304" pitchFamily="18" charset="0"/>
                      </a:rPr>
                      <m:t>𝑰</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1800" dirty="0">
                    <a:effectLst/>
                    <a:latin typeface="Calibri" panose="020F0502020204030204" pitchFamily="34" charset="0"/>
                    <a:ea typeface="Calibri" panose="020F0502020204030204" pitchFamily="34" charset="0"/>
                    <a:cs typeface="Calibri" panose="020F0502020204030204" pitchFamily="34" charset="0"/>
                  </a:rPr>
                  <a:t>, we get:</a:t>
                </a:r>
              </a:p>
            </p:txBody>
          </p:sp>
        </mc:Choice>
        <mc:Fallback xmlns="">
          <p:sp>
            <p:nvSpPr>
              <p:cNvPr id="7" name="TextBox 6">
                <a:extLst>
                  <a:ext uri="{FF2B5EF4-FFF2-40B4-BE49-F238E27FC236}">
                    <a16:creationId xmlns:a16="http://schemas.microsoft.com/office/drawing/2014/main" id="{7AF27868-8081-B248-79E1-5486C1EBEFC8}"/>
                  </a:ext>
                </a:extLst>
              </p:cNvPr>
              <p:cNvSpPr txBox="1">
                <a:spLocks noRot="1" noChangeAspect="1" noMove="1" noResize="1" noEditPoints="1" noAdjustHandles="1" noChangeArrowheads="1" noChangeShapeType="1" noTextEdit="1"/>
              </p:cNvSpPr>
              <p:nvPr/>
            </p:nvSpPr>
            <p:spPr>
              <a:xfrm>
                <a:off x="352696" y="1227814"/>
                <a:ext cx="4899031" cy="2841804"/>
              </a:xfrm>
              <a:prstGeom prst="rect">
                <a:avLst/>
              </a:prstGeom>
              <a:blipFill>
                <a:blip r:embed="rId2"/>
                <a:stretch>
                  <a:fillRect l="-871" t="-1071" r="-871" b="-2355"/>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1279C58C-6797-82F7-0776-B034835A14B6}"/>
              </a:ext>
            </a:extLst>
          </p:cNvPr>
          <p:cNvPicPr>
            <a:picLocks noChangeAspect="1"/>
          </p:cNvPicPr>
          <p:nvPr/>
        </p:nvPicPr>
        <p:blipFill>
          <a:blip r:embed="rId3"/>
          <a:stretch>
            <a:fillRect/>
          </a:stretch>
        </p:blipFill>
        <p:spPr>
          <a:xfrm>
            <a:off x="5251727" y="814631"/>
            <a:ext cx="3435073" cy="931001"/>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5EDB1E5-AC9B-4843-73EA-5BE95BC90015}"/>
                  </a:ext>
                </a:extLst>
              </p:cNvPr>
              <p:cNvSpPr txBox="1"/>
              <p:nvPr/>
            </p:nvSpPr>
            <p:spPr>
              <a:xfrm>
                <a:off x="352696" y="4168543"/>
                <a:ext cx="7232469" cy="523220"/>
              </a:xfrm>
              <a:prstGeom prst="rect">
                <a:avLst/>
              </a:prstGeom>
              <a:noFill/>
            </p:spPr>
            <p:txBody>
              <a:bodyPr wrap="square">
                <a:spAutoFit/>
              </a:bodyPr>
              <a:lstStyle/>
              <a:p>
                <a:pPr algn="just">
                  <a:spcBef>
                    <a:spcPts val="0"/>
                  </a:spcBef>
                  <a:spcAft>
                    <a:spcPts val="1200"/>
                  </a:spcAft>
                  <a:buClr>
                    <a:srgbClr val="C00000"/>
                  </a:buClr>
                </a:pPr>
                <a14:m>
                  <m:oMathPara xmlns:m="http://schemas.openxmlformats.org/officeDocument/2006/math">
                    <m:oMathParaPr>
                      <m:jc m:val="centerGroup"/>
                    </m:oMathParaPr>
                    <m:oMath xmlns:m="http://schemas.openxmlformats.org/officeDocument/2006/math">
                      <m:sSub>
                        <m:sSubPr>
                          <m:ctrlPr>
                            <a:rPr lang="en-US" sz="18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𝑠</m:t>
                          </m:r>
                        </m:sub>
                      </m:s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cos</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𝛿</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𝑗</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𝑠</m:t>
                          </m:r>
                        </m:sub>
                      </m:s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sin</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𝛿</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𝑟</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cos</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𝑋</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sin</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𝑗𝐼</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𝑋</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cos</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sin</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D5EDB1E5-AC9B-4843-73EA-5BE95BC90015}"/>
                  </a:ext>
                </a:extLst>
              </p:cNvPr>
              <p:cNvSpPr txBox="1">
                <a:spLocks noRot="1" noChangeAspect="1" noMove="1" noResize="1" noEditPoints="1" noAdjustHandles="1" noChangeArrowheads="1" noChangeShapeType="1" noTextEdit="1"/>
              </p:cNvSpPr>
              <p:nvPr/>
            </p:nvSpPr>
            <p:spPr>
              <a:xfrm>
                <a:off x="352696" y="4168543"/>
                <a:ext cx="7232469" cy="523220"/>
              </a:xfrm>
              <a:prstGeom prst="rect">
                <a:avLst/>
              </a:prstGeom>
              <a:blipFill>
                <a:blip r:embed="rId4"/>
                <a:stretch>
                  <a:fillRect/>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61E7854A-7AAC-8E16-BEC9-28B454548E33}"/>
              </a:ext>
            </a:extLst>
          </p:cNvPr>
          <p:cNvPicPr>
            <a:picLocks noChangeAspect="1"/>
          </p:cNvPicPr>
          <p:nvPr/>
        </p:nvPicPr>
        <p:blipFill>
          <a:blip r:embed="rId5"/>
          <a:stretch>
            <a:fillRect/>
          </a:stretch>
        </p:blipFill>
        <p:spPr>
          <a:xfrm>
            <a:off x="5140693" y="2139518"/>
            <a:ext cx="3657142" cy="1725930"/>
          </a:xfrm>
          <a:prstGeom prst="rect">
            <a:avLst/>
          </a:prstGeom>
        </p:spPr>
      </p:pic>
      <p:sp>
        <p:nvSpPr>
          <p:cNvPr id="16" name="TextBox 15">
            <a:extLst>
              <a:ext uri="{FF2B5EF4-FFF2-40B4-BE49-F238E27FC236}">
                <a16:creationId xmlns:a16="http://schemas.microsoft.com/office/drawing/2014/main" id="{A8DD14DE-5E0D-965E-5898-091DA21F5917}"/>
              </a:ext>
            </a:extLst>
          </p:cNvPr>
          <p:cNvSpPr txBox="1"/>
          <p:nvPr/>
        </p:nvSpPr>
        <p:spPr>
          <a:xfrm>
            <a:off x="6377713" y="3778414"/>
            <a:ext cx="1680268"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Phasor Diagram</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F1E63D2-8DD6-F28B-64BF-DEC9D74556C5}"/>
                  </a:ext>
                </a:extLst>
              </p:cNvPr>
              <p:cNvSpPr txBox="1"/>
              <p:nvPr/>
            </p:nvSpPr>
            <p:spPr>
              <a:xfrm>
                <a:off x="352696" y="4667024"/>
                <a:ext cx="8229600" cy="1508105"/>
              </a:xfrm>
              <a:prstGeom prst="rect">
                <a:avLst/>
              </a:prstGeom>
              <a:noFill/>
            </p:spPr>
            <p:txBody>
              <a:bodyPr wrap="square">
                <a:spAutoFit/>
              </a:bodyPr>
              <a:lstStyle/>
              <a:p>
                <a:pPr marL="342900" indent="-342900" algn="just">
                  <a:buClr>
                    <a:srgbClr val="C00000"/>
                  </a:buClr>
                  <a:buFont typeface="Arial" panose="020B0604020202020204" pitchFamily="34" charset="0"/>
                  <a:buChar char="•"/>
                </a:pPr>
                <a:r>
                  <a:rPr lang="en-US" sz="1800" dirty="0">
                    <a:latin typeface="Calibri" panose="020F0502020204030204" pitchFamily="34" charset="0"/>
                    <a:cs typeface="Calibri" panose="020F0502020204030204" pitchFamily="34" charset="0"/>
                  </a:rPr>
                  <a:t>Typically, in distribution systems, R is approximately equal to X, and δ is very small. Hence, we can consider </a:t>
                </a:r>
                <a:r>
                  <a:rPr lang="en-US" sz="1800" dirty="0" err="1">
                    <a:latin typeface="Calibri" panose="020F0502020204030204" pitchFamily="34" charset="0"/>
                    <a:cs typeface="Calibri" panose="020F0502020204030204" pitchFamily="34" charset="0"/>
                  </a:rPr>
                  <a:t>cosδ</a:t>
                </a:r>
                <a:r>
                  <a:rPr lang="en-US" sz="1800" dirty="0">
                    <a:latin typeface="Calibri" panose="020F0502020204030204" pitchFamily="34" charset="0"/>
                    <a:cs typeface="Calibri" panose="020F0502020204030204" pitchFamily="34" charset="0"/>
                  </a:rPr>
                  <a:t> ≈ 1 and </a:t>
                </a:r>
                <a:r>
                  <a:rPr lang="en-US" sz="1800" dirty="0" err="1">
                    <a:latin typeface="Calibri" panose="020F0502020204030204" pitchFamily="34" charset="0"/>
                    <a:cs typeface="Calibri" panose="020F0502020204030204" pitchFamily="34" charset="0"/>
                  </a:rPr>
                  <a:t>sinδ</a:t>
                </a:r>
                <a:r>
                  <a:rPr lang="en-US" sz="1800" dirty="0">
                    <a:latin typeface="Calibri" panose="020F0502020204030204" pitchFamily="34" charset="0"/>
                    <a:cs typeface="Calibri" panose="020F0502020204030204" pitchFamily="34" charset="0"/>
                  </a:rPr>
                  <a:t> ≈ 0, which makes the imaginary go to zero, and the real part giving voltage drop per mile becomes:</a:t>
                </a:r>
              </a:p>
              <a:p>
                <a:pPr algn="just">
                  <a:buClr>
                    <a:srgbClr val="C00000"/>
                  </a:buClr>
                </a:pPr>
                <a14:m>
                  <m:oMathPara xmlns:m="http://schemas.openxmlformats.org/officeDocument/2006/math">
                    <m:oMathParaPr>
                      <m:jc m:val="centerGroup"/>
                    </m:oMathParaPr>
                    <m:oMath xmlns:m="http://schemas.openxmlformats.org/officeDocument/2006/math">
                      <m:sSub>
                        <m:sSubPr>
                          <m:ctrlPr>
                            <a:rPr lang="en-US" sz="18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𝑠</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𝑟</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cos</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𝑋</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sin</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marL="342900" indent="-342900" algn="just">
                  <a:buClr>
                    <a:srgbClr val="C00000"/>
                  </a:buClr>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p:txBody>
          </p:sp>
        </mc:Choice>
        <mc:Fallback xmlns="">
          <p:sp>
            <p:nvSpPr>
              <p:cNvPr id="19" name="TextBox 18">
                <a:extLst>
                  <a:ext uri="{FF2B5EF4-FFF2-40B4-BE49-F238E27FC236}">
                    <a16:creationId xmlns:a16="http://schemas.microsoft.com/office/drawing/2014/main" id="{AF1E63D2-8DD6-F28B-64BF-DEC9D74556C5}"/>
                  </a:ext>
                </a:extLst>
              </p:cNvPr>
              <p:cNvSpPr txBox="1">
                <a:spLocks noRot="1" noChangeAspect="1" noMove="1" noResize="1" noEditPoints="1" noAdjustHandles="1" noChangeArrowheads="1" noChangeShapeType="1" noTextEdit="1"/>
              </p:cNvSpPr>
              <p:nvPr/>
            </p:nvSpPr>
            <p:spPr>
              <a:xfrm>
                <a:off x="352696" y="4667024"/>
                <a:ext cx="8229600" cy="1508105"/>
              </a:xfrm>
              <a:prstGeom prst="rect">
                <a:avLst/>
              </a:prstGeom>
              <a:blipFill>
                <a:blip r:embed="rId6"/>
                <a:stretch>
                  <a:fillRect l="-519" t="-2429" r="-593"/>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0D815B59-2EBE-68F1-98C5-C4A90DD63A46}"/>
              </a:ext>
            </a:extLst>
          </p:cNvPr>
          <p:cNvSpPr txBox="1"/>
          <p:nvPr/>
        </p:nvSpPr>
        <p:spPr>
          <a:xfrm>
            <a:off x="5227268" y="1548263"/>
            <a:ext cx="3484737"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A feeder of resistance R and reactance X.</a:t>
            </a:r>
          </a:p>
        </p:txBody>
      </p:sp>
      <p:sp>
        <p:nvSpPr>
          <p:cNvPr id="8" name="Footer Placeholder 4">
            <a:extLst>
              <a:ext uri="{FF2B5EF4-FFF2-40B4-BE49-F238E27FC236}">
                <a16:creationId xmlns:a16="http://schemas.microsoft.com/office/drawing/2014/main" id="{2AC74FFF-1E16-46BF-7045-308FC86CD2DD}"/>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195293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36</a:t>
            </a:fld>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20A96F3-8B01-F487-57A0-6C30C56E9113}"/>
                  </a:ext>
                </a:extLst>
              </p:cNvPr>
              <p:cNvSpPr txBox="1"/>
              <p:nvPr/>
            </p:nvSpPr>
            <p:spPr>
              <a:xfrm>
                <a:off x="265611" y="720988"/>
                <a:ext cx="8229600" cy="1219949"/>
              </a:xfrm>
              <a:prstGeom prst="rect">
                <a:avLst/>
              </a:prstGeom>
              <a:noFill/>
            </p:spPr>
            <p:txBody>
              <a:bodyPr wrap="square">
                <a:spAutoFit/>
              </a:bodyPr>
              <a:lstStyle/>
              <a:p>
                <a:pPr marL="342900" indent="-342900" algn="just">
                  <a:buClr>
                    <a:srgbClr val="C00000"/>
                  </a:buClr>
                  <a:buFont typeface="Arial" panose="020B0604020202020204" pitchFamily="34" charset="0"/>
                  <a:buChar char="•"/>
                </a:pPr>
                <a:r>
                  <a:rPr lang="en-US" sz="1800" dirty="0">
                    <a:latin typeface="Calibri" panose="020F0502020204030204" pitchFamily="34" charset="0"/>
                    <a:cs typeface="Calibri" panose="020F0502020204030204" pitchFamily="34" charset="0"/>
                  </a:rPr>
                  <a:t>And, the equation of voltage regulation becomes,</a:t>
                </a:r>
              </a:p>
              <a:p>
                <a:pPr algn="just">
                  <a:buClr>
                    <a:srgbClr val="C00000"/>
                  </a:buClr>
                </a:pPr>
                <a14:m>
                  <m:oMathPara xmlns:m="http://schemas.openxmlformats.org/officeDocument/2006/math">
                    <m:oMathParaPr>
                      <m:jc m:val="centerGroup"/>
                    </m:oMathParaPr>
                    <m:oMath xmlns:m="http://schemas.openxmlformats.org/officeDocument/2006/math">
                      <m:r>
                        <a:rPr lang="en-US" sz="1800" smtClean="0">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1800" i="1">
                          <a:effectLst/>
                          <a:latin typeface="Calibri" panose="020F0502020204030204" pitchFamily="34" charset="0"/>
                          <a:ea typeface="Calibri" panose="020F0502020204030204" pitchFamily="34" charset="0"/>
                          <a:cs typeface="Calibri" panose="020F0502020204030204" pitchFamily="34" charset="0"/>
                        </a:rPr>
                        <m:t> </m:t>
                      </m:r>
                      <m:r>
                        <m:rPr>
                          <m:nor/>
                        </m:rPr>
                        <a:rPr lang="en-US" sz="1800">
                          <a:effectLst/>
                          <a:latin typeface="Calibri" panose="020F0502020204030204" pitchFamily="34" charset="0"/>
                          <a:ea typeface="Calibri" panose="020F0502020204030204" pitchFamily="34" charset="0"/>
                          <a:cs typeface="Calibri" panose="020F0502020204030204" pitchFamily="34" charset="0"/>
                        </a:rPr>
                        <m:t>Voltage</m:t>
                      </m:r>
                      <m:r>
                        <m:rPr>
                          <m:nor/>
                        </m:rPr>
                        <a:rPr lang="en-US" sz="1800">
                          <a:effectLst/>
                          <a:latin typeface="Calibri" panose="020F0502020204030204" pitchFamily="34" charset="0"/>
                          <a:ea typeface="Calibri" panose="020F0502020204030204" pitchFamily="34" charset="0"/>
                          <a:cs typeface="Calibri" panose="020F0502020204030204" pitchFamily="34" charset="0"/>
                        </a:rPr>
                        <m:t> </m:t>
                      </m:r>
                      <m:r>
                        <m:rPr>
                          <m:nor/>
                        </m:rPr>
                        <a:rPr lang="en-US" sz="1800">
                          <a:effectLst/>
                          <a:latin typeface="Calibri" panose="020F0502020204030204" pitchFamily="34" charset="0"/>
                          <a:ea typeface="Calibri" panose="020F0502020204030204" pitchFamily="34" charset="0"/>
                          <a:cs typeface="Calibri" panose="020F0502020204030204" pitchFamily="34" charset="0"/>
                        </a:rPr>
                        <m:t>Regulation</m:t>
                      </m:r>
                      <m:r>
                        <m:rPr>
                          <m:nor/>
                        </m:rPr>
                        <a:rPr lang="en-US" sz="1800" i="1">
                          <a:effectLst/>
                          <a:latin typeface="Calibri" panose="020F0502020204030204" pitchFamily="34" charset="0"/>
                          <a:ea typeface="Calibri" panose="020F0502020204030204" pitchFamily="34" charset="0"/>
                          <a:cs typeface="Calibri" panose="020F0502020204030204" pitchFamily="34" charset="0"/>
                        </a:rPr>
                        <m:t> </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cos</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𝑋</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sin</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num>
                        <m:den>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𝑟</m:t>
                              </m:r>
                            </m:sub>
                          </m:sSub>
                        </m:den>
                      </m:f>
                      <m:r>
                        <a:rPr lang="en-US" sz="1800">
                          <a:effectLst/>
                          <a:latin typeface="Cambria Math" panose="02040503050406030204" pitchFamily="18" charset="0"/>
                          <a:ea typeface="Calibri" panose="020F0502020204030204" pitchFamily="34" charset="0"/>
                          <a:cs typeface="Times New Roman" panose="02020603050405020304" pitchFamily="18" charset="0"/>
                        </a:rPr>
                        <m:t>×100</m:t>
                      </m:r>
                    </m:oMath>
                  </m:oMathPara>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buClr>
                    <a:srgbClr val="C00000"/>
                  </a:buClr>
                </a:pPr>
                <a:endParaRPr lang="en-US" sz="1800" dirty="0"/>
              </a:p>
            </p:txBody>
          </p:sp>
        </mc:Choice>
        <mc:Fallback xmlns="">
          <p:sp>
            <p:nvSpPr>
              <p:cNvPr id="3" name="TextBox 2">
                <a:extLst>
                  <a:ext uri="{FF2B5EF4-FFF2-40B4-BE49-F238E27FC236}">
                    <a16:creationId xmlns:a16="http://schemas.microsoft.com/office/drawing/2014/main" id="{420A96F3-8B01-F487-57A0-6C30C56E9113}"/>
                  </a:ext>
                </a:extLst>
              </p:cNvPr>
              <p:cNvSpPr txBox="1">
                <a:spLocks noRot="1" noChangeAspect="1" noMove="1" noResize="1" noEditPoints="1" noAdjustHandles="1" noChangeArrowheads="1" noChangeShapeType="1" noTextEdit="1"/>
              </p:cNvSpPr>
              <p:nvPr/>
            </p:nvSpPr>
            <p:spPr>
              <a:xfrm>
                <a:off x="265611" y="720988"/>
                <a:ext cx="8229600" cy="1219949"/>
              </a:xfrm>
              <a:prstGeom prst="rect">
                <a:avLst/>
              </a:prstGeom>
              <a:blipFill>
                <a:blip r:embed="rId2"/>
                <a:stretch>
                  <a:fillRect l="-519" t="-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A056C59-D3D0-762A-6E7D-073B2DCFB6A9}"/>
                  </a:ext>
                </a:extLst>
              </p:cNvPr>
              <p:cNvSpPr txBox="1"/>
              <p:nvPr/>
            </p:nvSpPr>
            <p:spPr>
              <a:xfrm>
                <a:off x="265612" y="1731837"/>
                <a:ext cx="8229599" cy="4587794"/>
              </a:xfrm>
              <a:prstGeom prst="rect">
                <a:avLst/>
              </a:prstGeom>
              <a:noFill/>
            </p:spPr>
            <p:txBody>
              <a:bodyPr wrap="square">
                <a:spAutoFit/>
              </a:bodyPr>
              <a:lstStyle/>
              <a:p>
                <a:pPr marL="285750" marR="0" indent="-285750" algn="just">
                  <a:spcBef>
                    <a:spcPts val="0"/>
                  </a:spcBef>
                  <a:spcAft>
                    <a:spcPts val="1200"/>
                  </a:spcAft>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Now, if we consider a load </a:t>
                </a:r>
                <a14:m>
                  <m:oMath xmlns:m="http://schemas.openxmlformats.org/officeDocument/2006/math">
                    <m:r>
                      <a:rPr lang="en-US" sz="1800" b="1" i="1">
                        <a:effectLst/>
                        <a:latin typeface="Cambria Math" panose="02040503050406030204" pitchFamily="18" charset="0"/>
                        <a:ea typeface="Calibri" panose="020F0502020204030204" pitchFamily="34" charset="0"/>
                        <a:cs typeface="Times New Roman" panose="02020603050405020304" pitchFamily="18" charset="0"/>
                      </a:rPr>
                      <m:t>𝑺</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𝑃</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𝑗𝑄</m:t>
                    </m:r>
                  </m:oMath>
                </a14:m>
                <a:r>
                  <a:rPr lang="en-US" sz="1800" dirty="0">
                    <a:effectLst/>
                    <a:latin typeface="Calibri" panose="020F0502020204030204" pitchFamily="34" charset="0"/>
                    <a:ea typeface="Calibri" panose="020F0502020204030204" pitchFamily="34" charset="0"/>
                    <a:cs typeface="Calibri" panose="020F0502020204030204" pitchFamily="34" charset="0"/>
                  </a:rPr>
                  <a:t> connected at the receiving end, we can compute the corresponding current</a:t>
                </a:r>
              </a:p>
              <a:p>
                <a:pPr marL="0" marR="0" algn="ctr">
                  <a:spcBef>
                    <a:spcPts val="0"/>
                  </a:spcBef>
                  <a:spcAft>
                    <a:spcPts val="1200"/>
                  </a:spcAft>
                </a:pPr>
                <a14:m>
                  <m:oMath xmlns:m="http://schemas.openxmlformats.org/officeDocument/2006/math">
                    <m:r>
                      <a:rPr lang="en-US" sz="1800" b="1" i="1" smtClean="0">
                        <a:effectLst/>
                        <a:latin typeface="Cambria Math" panose="02040503050406030204" pitchFamily="18" charset="0"/>
                        <a:ea typeface="Calibri" panose="020F0502020204030204" pitchFamily="34" charset="0"/>
                        <a:cs typeface="Times New Roman" panose="02020603050405020304" pitchFamily="18" charset="0"/>
                      </a:rPr>
                      <m:t>𝑰</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smtClean="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𝑃</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𝑗𝑄</m:t>
                                </m:r>
                              </m:num>
                              <m:den>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𝑟</m:t>
                                    </m:r>
                                  </m:sub>
                                </m:sSub>
                              </m:den>
                            </m:f>
                          </m:e>
                        </m:d>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1200"/>
                  </a:spcAft>
                </a:pPr>
                <a:r>
                  <a:rPr lang="en-US" sz="1800" dirty="0">
                    <a:effectLst/>
                    <a:latin typeface="Calibri" panose="020F0502020204030204" pitchFamily="34" charset="0"/>
                    <a:ea typeface="Calibri" panose="020F0502020204030204" pitchFamily="34" charset="0"/>
                    <a:cs typeface="Calibri" panose="020F0502020204030204" pitchFamily="34" charset="0"/>
                  </a:rPr>
                  <a:t>And,</a:t>
                </a:r>
              </a:p>
              <a:p>
                <a:pPr marL="0" marR="0" algn="ctr">
                  <a:spcBef>
                    <a:spcPts val="0"/>
                  </a:spcBef>
                  <a:spcAft>
                    <a:spcPts val="1200"/>
                  </a:spcAft>
                </a:pP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𝑆</m:t>
                        </m:r>
                      </m:num>
                      <m:den>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𝑟</m:t>
                            </m:r>
                          </m:sub>
                        </m:sSub>
                      </m:den>
                    </m:f>
                  </m:oMath>
                </a14:m>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0" marR="0" algn="just">
                  <a:spcBef>
                    <a:spcPts val="0"/>
                  </a:spcBef>
                  <a:spcAft>
                    <a:spcPts val="1200"/>
                  </a:spcAft>
                </a:pPr>
                <a:r>
                  <a:rPr lang="en-US" sz="1800" dirty="0">
                    <a:effectLst/>
                    <a:latin typeface="Calibri" panose="020F0502020204030204" pitchFamily="34" charset="0"/>
                    <a:ea typeface="Calibri" panose="020F0502020204030204" pitchFamily="34" charset="0"/>
                    <a:cs typeface="Calibri" panose="020F0502020204030204" pitchFamily="34" charset="0"/>
                  </a:rPr>
                  <a:t>which gives</a:t>
                </a:r>
              </a:p>
              <a:p>
                <a:pPr marL="0" marR="0" algn="just">
                  <a:spcBef>
                    <a:spcPts val="0"/>
                  </a:spcBef>
                  <a:spcAft>
                    <a:spcPts val="1200"/>
                  </a:spcAft>
                </a:pPr>
                <a14:m>
                  <m:oMathPara xmlns:m="http://schemas.openxmlformats.org/officeDocument/2006/math">
                    <m:oMathParaPr>
                      <m:jc m:val="centerGroup"/>
                    </m:oMathParaPr>
                    <m:oMath xmlns:m="http://schemas.openxmlformats.org/officeDocument/2006/math">
                      <m:r>
                        <a:rPr lang="en-US" sz="1800">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1800" i="1">
                          <a:effectLst/>
                          <a:latin typeface="Calibri" panose="020F0502020204030204" pitchFamily="34" charset="0"/>
                          <a:ea typeface="Calibri" panose="020F0502020204030204" pitchFamily="34" charset="0"/>
                          <a:cs typeface="Calibri" panose="020F0502020204030204" pitchFamily="34" charset="0"/>
                        </a:rPr>
                        <m:t> </m:t>
                      </m:r>
                      <m:r>
                        <m:rPr>
                          <m:nor/>
                        </m:rPr>
                        <a:rPr lang="en-US" sz="1800">
                          <a:effectLst/>
                          <a:latin typeface="Calibri" panose="020F0502020204030204" pitchFamily="34" charset="0"/>
                          <a:ea typeface="Calibri" panose="020F0502020204030204" pitchFamily="34" charset="0"/>
                          <a:cs typeface="Calibri" panose="020F0502020204030204" pitchFamily="34" charset="0"/>
                        </a:rPr>
                        <m:t>Voltage</m:t>
                      </m:r>
                      <m:r>
                        <m:rPr>
                          <m:nor/>
                        </m:rPr>
                        <a:rPr lang="en-US" sz="1800">
                          <a:effectLst/>
                          <a:latin typeface="Calibri" panose="020F0502020204030204" pitchFamily="34" charset="0"/>
                          <a:ea typeface="Calibri" panose="020F0502020204030204" pitchFamily="34" charset="0"/>
                          <a:cs typeface="Calibri" panose="020F0502020204030204" pitchFamily="34" charset="0"/>
                        </a:rPr>
                        <m:t> </m:t>
                      </m:r>
                      <m:r>
                        <m:rPr>
                          <m:nor/>
                        </m:rPr>
                        <a:rPr lang="en-US" sz="1800">
                          <a:effectLst/>
                          <a:latin typeface="Calibri" panose="020F0502020204030204" pitchFamily="34" charset="0"/>
                          <a:ea typeface="Calibri" panose="020F0502020204030204" pitchFamily="34" charset="0"/>
                          <a:cs typeface="Calibri" panose="020F0502020204030204" pitchFamily="34" charset="0"/>
                        </a:rPr>
                        <m:t>Regulation</m:t>
                      </m:r>
                      <m:r>
                        <m:rPr>
                          <m:nor/>
                        </m:rPr>
                        <a:rPr lang="en-US" sz="1800" i="1">
                          <a:effectLst/>
                          <a:latin typeface="Calibri" panose="020F0502020204030204" pitchFamily="34" charset="0"/>
                          <a:ea typeface="Calibri" panose="020F0502020204030204" pitchFamily="34" charset="0"/>
                          <a:cs typeface="Calibri" panose="020F0502020204030204" pitchFamily="34" charset="0"/>
                        </a:rPr>
                        <m:t> </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𝑆</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cos</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𝑋</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sin</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num>
                        <m:den>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𝑟</m:t>
                              </m:r>
                            </m:sub>
                            <m:sup>
                              <m:r>
                                <a:rPr lang="en-US" sz="1800">
                                  <a:effectLst/>
                                  <a:latin typeface="Cambria Math" panose="02040503050406030204" pitchFamily="18" charset="0"/>
                                  <a:ea typeface="Calibri" panose="020F0502020204030204" pitchFamily="34" charset="0"/>
                                  <a:cs typeface="Times New Roman" panose="02020603050405020304" pitchFamily="18" charset="0"/>
                                </a:rPr>
                                <m:t>2</m:t>
                              </m:r>
                            </m:sup>
                          </m:sSubSup>
                        </m:den>
                      </m:f>
                      <m:r>
                        <a:rPr lang="en-US" sz="1800">
                          <a:effectLst/>
                          <a:latin typeface="Cambria Math" panose="02040503050406030204" pitchFamily="18" charset="0"/>
                          <a:ea typeface="Calibri" panose="020F0502020204030204" pitchFamily="34" charset="0"/>
                          <a:cs typeface="Times New Roman" panose="02020603050405020304" pitchFamily="18" charset="0"/>
                        </a:rPr>
                        <m:t>×100=</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𝑅𝑃</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𝑋𝑄</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num>
                        <m:den>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𝑟</m:t>
                              </m:r>
                            </m:sub>
                            <m:sup>
                              <m:r>
                                <a:rPr lang="en-US" sz="1800">
                                  <a:effectLst/>
                                  <a:latin typeface="Cambria Math" panose="02040503050406030204" pitchFamily="18" charset="0"/>
                                  <a:ea typeface="Calibri" panose="020F0502020204030204" pitchFamily="34" charset="0"/>
                                  <a:cs typeface="Times New Roman" panose="02020603050405020304" pitchFamily="18" charset="0"/>
                                </a:rPr>
                                <m:t>2</m:t>
                              </m:r>
                            </m:sup>
                          </m:sSubSup>
                        </m:den>
                      </m:f>
                      <m:r>
                        <a:rPr lang="en-US" sz="1800">
                          <a:effectLst/>
                          <a:latin typeface="Cambria Math" panose="02040503050406030204" pitchFamily="18" charset="0"/>
                          <a:ea typeface="Calibri" panose="020F0502020204030204" pitchFamily="34" charset="0"/>
                          <a:cs typeface="Times New Roman" panose="02020603050405020304" pitchFamily="18" charset="0"/>
                        </a:rPr>
                        <m:t>×100</m:t>
                      </m:r>
                    </m:oMath>
                  </m:oMathPara>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spcBef>
                    <a:spcPts val="0"/>
                  </a:spcBef>
                  <a:spcAft>
                    <a:spcPts val="1200"/>
                  </a:spcAft>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In practice, the approximate voltage drop is an acceptable measure since the error between the exact and approximate values is negligible.</a:t>
                </a:r>
              </a:p>
              <a:p>
                <a:pPr marL="0" marR="0" algn="just">
                  <a:spcBef>
                    <a:spcPts val="0"/>
                  </a:spcBef>
                  <a:spcAft>
                    <a:spcPts val="12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9" name="TextBox 8">
                <a:extLst>
                  <a:ext uri="{FF2B5EF4-FFF2-40B4-BE49-F238E27FC236}">
                    <a16:creationId xmlns:a16="http://schemas.microsoft.com/office/drawing/2014/main" id="{9A056C59-D3D0-762A-6E7D-073B2DCFB6A9}"/>
                  </a:ext>
                </a:extLst>
              </p:cNvPr>
              <p:cNvSpPr txBox="1">
                <a:spLocks noRot="1" noChangeAspect="1" noMove="1" noResize="1" noEditPoints="1" noAdjustHandles="1" noChangeArrowheads="1" noChangeShapeType="1" noTextEdit="1"/>
              </p:cNvSpPr>
              <p:nvPr/>
            </p:nvSpPr>
            <p:spPr>
              <a:xfrm>
                <a:off x="265612" y="1731837"/>
                <a:ext cx="8229599" cy="4587794"/>
              </a:xfrm>
              <a:prstGeom prst="rect">
                <a:avLst/>
              </a:prstGeom>
              <a:blipFill>
                <a:blip r:embed="rId3"/>
                <a:stretch>
                  <a:fillRect l="-667" t="-664" r="-593"/>
                </a:stretch>
              </a:blipFill>
            </p:spPr>
            <p:txBody>
              <a:bodyPr/>
              <a:lstStyle/>
              <a:p>
                <a:r>
                  <a:rPr lang="en-US">
                    <a:noFill/>
                  </a:rPr>
                  <a:t> </a:t>
                </a:r>
              </a:p>
            </p:txBody>
          </p:sp>
        </mc:Fallback>
      </mc:AlternateContent>
      <p:sp>
        <p:nvSpPr>
          <p:cNvPr id="6" name="Footer Placeholder 4">
            <a:extLst>
              <a:ext uri="{FF2B5EF4-FFF2-40B4-BE49-F238E27FC236}">
                <a16:creationId xmlns:a16="http://schemas.microsoft.com/office/drawing/2014/main" id="{0B8680E3-6AF6-2160-50AC-09467A27C34C}"/>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22673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37</a:t>
            </a:fld>
            <a:endParaRPr lang="en-US" dirty="0"/>
          </a:p>
        </p:txBody>
      </p:sp>
      <p:sp>
        <p:nvSpPr>
          <p:cNvPr id="3" name="TextBox 2">
            <a:extLst>
              <a:ext uri="{FF2B5EF4-FFF2-40B4-BE49-F238E27FC236}">
                <a16:creationId xmlns:a16="http://schemas.microsoft.com/office/drawing/2014/main" id="{420A96F3-8B01-F487-57A0-6C30C56E9113}"/>
              </a:ext>
            </a:extLst>
          </p:cNvPr>
          <p:cNvSpPr txBox="1"/>
          <p:nvPr/>
        </p:nvSpPr>
        <p:spPr>
          <a:xfrm>
            <a:off x="265611" y="720988"/>
            <a:ext cx="8229600" cy="1754326"/>
          </a:xfrm>
          <a:prstGeom prst="rect">
            <a:avLst/>
          </a:prstGeom>
          <a:noFill/>
        </p:spPr>
        <p:txBody>
          <a:bodyPr wrap="square">
            <a:spAutoFit/>
          </a:bodyPr>
          <a:lstStyle/>
          <a:p>
            <a:pPr marL="285750" indent="-285750" algn="just">
              <a:buClr>
                <a:srgbClr val="C00000"/>
              </a:buClr>
              <a:buFont typeface="Arial" panose="020B0604020202020204" pitchFamily="34" charset="0"/>
              <a:buChar char="•"/>
            </a:pPr>
            <a:r>
              <a:rPr lang="en-US" sz="1800" dirty="0">
                <a:latin typeface="Calibri" panose="020F0502020204030204" pitchFamily="34" charset="0"/>
                <a:cs typeface="Calibri" panose="020F0502020204030204" pitchFamily="34" charset="0"/>
              </a:rPr>
              <a:t>In distribution systems, usually Vs, the voltage at the substation, is controlled and held constant for varying loading conditions, which implies that the voltage drop and hence </a:t>
            </a:r>
            <a:r>
              <a:rPr lang="en-US" sz="1800" dirty="0" err="1">
                <a:latin typeface="Calibri" panose="020F0502020204030204" pitchFamily="34" charset="0"/>
                <a:cs typeface="Calibri" panose="020F0502020204030204" pitchFamily="34" charset="0"/>
              </a:rPr>
              <a:t>Vr</a:t>
            </a:r>
            <a:r>
              <a:rPr lang="en-US" sz="1800" dirty="0">
                <a:latin typeface="Calibri" panose="020F0502020204030204" pitchFamily="34" charset="0"/>
                <a:cs typeface="Calibri" panose="020F0502020204030204" pitchFamily="34" charset="0"/>
              </a:rPr>
              <a:t> at other buses changes. </a:t>
            </a:r>
          </a:p>
          <a:p>
            <a:pPr marL="285750" indent="-285750" algn="just">
              <a:buClr>
                <a:srgbClr val="C00000"/>
              </a:buClr>
              <a:buFont typeface="Arial" panose="020B0604020202020204" pitchFamily="34" charset="0"/>
              <a:buChar char="•"/>
            </a:pPr>
            <a:r>
              <a:rPr lang="en-US" sz="1800" dirty="0">
                <a:latin typeface="Calibri" panose="020F0502020204030204" pitchFamily="34" charset="0"/>
                <a:cs typeface="Calibri" panose="020F0502020204030204" pitchFamily="34" charset="0"/>
              </a:rPr>
              <a:t>Obtaining </a:t>
            </a:r>
            <a:r>
              <a:rPr lang="en-US" sz="1800" dirty="0" err="1">
                <a:latin typeface="Calibri" panose="020F0502020204030204" pitchFamily="34" charset="0"/>
                <a:cs typeface="Calibri" panose="020F0502020204030204" pitchFamily="34" charset="0"/>
              </a:rPr>
              <a:t>Vr</a:t>
            </a:r>
            <a:r>
              <a:rPr lang="en-US" sz="1800" dirty="0">
                <a:latin typeface="Calibri" panose="020F0502020204030204" pitchFamily="34" charset="0"/>
                <a:cs typeface="Calibri" panose="020F0502020204030204" pitchFamily="34" charset="0"/>
              </a:rPr>
              <a:t> at a given bus for the given impedance and load values requires iterative solution using power flow method</a:t>
            </a:r>
          </a:p>
          <a:p>
            <a:pPr marL="285750" indent="-285750" algn="just">
              <a:buClr>
                <a:srgbClr val="C00000"/>
              </a:buClr>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A056C59-D3D0-762A-6E7D-073B2DCFB6A9}"/>
              </a:ext>
            </a:extLst>
          </p:cNvPr>
          <p:cNvSpPr txBox="1"/>
          <p:nvPr/>
        </p:nvSpPr>
        <p:spPr>
          <a:xfrm>
            <a:off x="278782" y="2214281"/>
            <a:ext cx="5005666" cy="3908762"/>
          </a:xfrm>
          <a:prstGeom prst="rect">
            <a:avLst/>
          </a:prstGeom>
          <a:noFill/>
        </p:spPr>
        <p:txBody>
          <a:bodyPr wrap="square">
            <a:spAutoFit/>
          </a:bodyPr>
          <a:lstStyle/>
          <a:p>
            <a:pPr marL="0" marR="0" algn="just">
              <a:spcBef>
                <a:spcPts val="0"/>
              </a:spcBef>
              <a:spcAft>
                <a:spcPts val="1200"/>
              </a:spcAft>
            </a:pPr>
            <a:r>
              <a:rPr lang="en-US" sz="18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Example:</a:t>
            </a:r>
          </a:p>
          <a:p>
            <a:pPr marL="0" marR="0" algn="just">
              <a:spcBef>
                <a:spcPts val="0"/>
              </a:spcBef>
              <a:spcAft>
                <a:spcPts val="1200"/>
              </a:spcAft>
            </a:pPr>
            <a:r>
              <a:rPr lang="en-US" sz="1800" dirty="0">
                <a:effectLst/>
                <a:latin typeface="Calibri" panose="020F0502020204030204" pitchFamily="34" charset="0"/>
                <a:ea typeface="Calibri" panose="020F0502020204030204" pitchFamily="34" charset="0"/>
                <a:cs typeface="Calibri" panose="020F0502020204030204" pitchFamily="34" charset="0"/>
              </a:rPr>
              <a:t>Consider a 12.47‐kV feeder with three point loads as shown in Figure 4.13. The loads are</a:t>
            </a:r>
          </a:p>
          <a:p>
            <a:pPr marL="0" marR="0" algn="just">
              <a:spcBef>
                <a:spcPts val="0"/>
              </a:spcBef>
              <a:spcAft>
                <a:spcPts val="1200"/>
              </a:spcAft>
            </a:pPr>
            <a:r>
              <a:rPr lang="en-US" sz="1800" dirty="0">
                <a:effectLst/>
                <a:latin typeface="Calibri" panose="020F0502020204030204" pitchFamily="34" charset="0"/>
                <a:ea typeface="Calibri" panose="020F0502020204030204" pitchFamily="34" charset="0"/>
                <a:cs typeface="Calibri" panose="020F0502020204030204" pitchFamily="34" charset="0"/>
              </a:rPr>
              <a:t>S2 = 2.5 MVA with 0.92 lagging power factor,</a:t>
            </a:r>
          </a:p>
          <a:p>
            <a:pPr marL="0" marR="0" algn="just">
              <a:spcBef>
                <a:spcPts val="0"/>
              </a:spcBef>
              <a:spcAft>
                <a:spcPts val="1200"/>
              </a:spcAft>
            </a:pPr>
            <a:r>
              <a:rPr lang="en-US" sz="1800" dirty="0">
                <a:effectLst/>
                <a:latin typeface="Calibri" panose="020F0502020204030204" pitchFamily="34" charset="0"/>
                <a:ea typeface="Calibri" panose="020F0502020204030204" pitchFamily="34" charset="0"/>
                <a:cs typeface="Calibri" panose="020F0502020204030204" pitchFamily="34" charset="0"/>
              </a:rPr>
              <a:t>S3 = 3.0 MVA with 0.90 lagging power factor, and</a:t>
            </a:r>
          </a:p>
          <a:p>
            <a:pPr marL="0" marR="0" algn="just">
              <a:spcBef>
                <a:spcPts val="0"/>
              </a:spcBef>
              <a:spcAft>
                <a:spcPts val="1200"/>
              </a:spcAft>
            </a:pPr>
            <a:r>
              <a:rPr lang="en-US" sz="1800" dirty="0">
                <a:effectLst/>
                <a:latin typeface="Calibri" panose="020F0502020204030204" pitchFamily="34" charset="0"/>
                <a:ea typeface="Calibri" panose="020F0502020204030204" pitchFamily="34" charset="0"/>
                <a:cs typeface="Calibri" panose="020F0502020204030204" pitchFamily="34" charset="0"/>
              </a:rPr>
              <a:t>S4 = 2.0 MVA with 0.95 lagging power factor.</a:t>
            </a:r>
          </a:p>
          <a:p>
            <a:pPr marL="0" marR="0" algn="just">
              <a:spcBef>
                <a:spcPts val="0"/>
              </a:spcBef>
              <a:spcAft>
                <a:spcPts val="120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given impedance of the feeder, z, is (0.258 + j 0.6644) Ω/mi or 0.7127∠68.78° Ω/mi. Find the percent voltage drop at bus 4 of the primary feeder for the stipulated load conditions using the approximate method.</a:t>
            </a:r>
          </a:p>
        </p:txBody>
      </p:sp>
      <p:pic>
        <p:nvPicPr>
          <p:cNvPr id="7" name="Picture 6" descr="A diagram of a graph&#10;&#10;Description automatically generated">
            <a:extLst>
              <a:ext uri="{FF2B5EF4-FFF2-40B4-BE49-F238E27FC236}">
                <a16:creationId xmlns:a16="http://schemas.microsoft.com/office/drawing/2014/main" id="{9267C367-324D-C6A9-89B8-63FD0AFEE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8800" y="3516389"/>
            <a:ext cx="3389383" cy="652273"/>
          </a:xfrm>
          <a:prstGeom prst="rect">
            <a:avLst/>
          </a:prstGeom>
        </p:spPr>
      </p:pic>
      <p:sp>
        <p:nvSpPr>
          <p:cNvPr id="8" name="TextBox 7">
            <a:extLst>
              <a:ext uri="{FF2B5EF4-FFF2-40B4-BE49-F238E27FC236}">
                <a16:creationId xmlns:a16="http://schemas.microsoft.com/office/drawing/2014/main" id="{29EF7DD5-0928-14F4-A626-E3947EFEE35F}"/>
              </a:ext>
            </a:extLst>
          </p:cNvPr>
          <p:cNvSpPr txBox="1"/>
          <p:nvPr/>
        </p:nvSpPr>
        <p:spPr>
          <a:xfrm>
            <a:off x="5705502" y="4219225"/>
            <a:ext cx="3095977" cy="95410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Fig: A single‐phase feeder supplying three point loads.</a:t>
            </a:r>
          </a:p>
          <a:p>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p:txBody>
      </p:sp>
      <p:sp>
        <p:nvSpPr>
          <p:cNvPr id="6" name="Footer Placeholder 4">
            <a:extLst>
              <a:ext uri="{FF2B5EF4-FFF2-40B4-BE49-F238E27FC236}">
                <a16:creationId xmlns:a16="http://schemas.microsoft.com/office/drawing/2014/main" id="{38280108-4542-A362-6CE3-5E1B73FC3197}"/>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664349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38</a:t>
            </a:fld>
            <a:endParaRPr lang="en-US" dirty="0"/>
          </a:p>
        </p:txBody>
      </p:sp>
      <p:sp>
        <p:nvSpPr>
          <p:cNvPr id="9" name="TextBox 8">
            <a:extLst>
              <a:ext uri="{FF2B5EF4-FFF2-40B4-BE49-F238E27FC236}">
                <a16:creationId xmlns:a16="http://schemas.microsoft.com/office/drawing/2014/main" id="{9A056C59-D3D0-762A-6E7D-073B2DCFB6A9}"/>
              </a:ext>
            </a:extLst>
          </p:cNvPr>
          <p:cNvSpPr txBox="1"/>
          <p:nvPr/>
        </p:nvSpPr>
        <p:spPr>
          <a:xfrm>
            <a:off x="195816" y="777871"/>
            <a:ext cx="8490983" cy="4370427"/>
          </a:xfrm>
          <a:prstGeom prst="rect">
            <a:avLst/>
          </a:prstGeom>
          <a:noFill/>
        </p:spPr>
        <p:txBody>
          <a:bodyPr wrap="square">
            <a:spAutoFit/>
          </a:bodyPr>
          <a:lstStyle/>
          <a:p>
            <a:pPr marL="0" marR="0" algn="just">
              <a:spcBef>
                <a:spcPts val="0"/>
              </a:spcBef>
              <a:spcAft>
                <a:spcPts val="1200"/>
              </a:spcAft>
            </a:pPr>
            <a:r>
              <a:rPr lang="en-US" sz="18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Solution:</a:t>
            </a:r>
          </a:p>
          <a:p>
            <a:pPr marL="285750" marR="0" indent="-285750" algn="just">
              <a:spcBef>
                <a:spcPts val="0"/>
              </a:spcBef>
              <a:spcAft>
                <a:spcPts val="1200"/>
              </a:spcAft>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First, compute impedances, Z, of the line sections by multiplying z by l, which is the length of the feeder sections, or:</a:t>
            </a:r>
          </a:p>
          <a:p>
            <a:pPr marL="285750" marR="0" indent="-285750" algn="just">
              <a:spcBef>
                <a:spcPts val="0"/>
              </a:spcBef>
              <a:spcAft>
                <a:spcPts val="1200"/>
              </a:spcAft>
              <a:buClr>
                <a:srgbClr val="C00000"/>
              </a:buClr>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285750" marR="0" indent="-285750" algn="just">
              <a:spcBef>
                <a:spcPts val="0"/>
              </a:spcBef>
              <a:spcAft>
                <a:spcPts val="1200"/>
              </a:spcAft>
              <a:buClr>
                <a:srgbClr val="C00000"/>
              </a:buClr>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gn="just">
              <a:spcBef>
                <a:spcPts val="0"/>
              </a:spcBef>
              <a:spcAft>
                <a:spcPts val="1200"/>
              </a:spcAft>
              <a:buClr>
                <a:srgbClr val="C00000"/>
              </a:buClr>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285750" marR="0" indent="-285750" algn="just">
              <a:spcBef>
                <a:spcPts val="0"/>
              </a:spcBef>
              <a:spcAft>
                <a:spcPts val="1200"/>
              </a:spcAft>
              <a:buClr>
                <a:srgbClr val="C00000"/>
              </a:buClr>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gn="just">
              <a:spcBef>
                <a:spcPts val="0"/>
              </a:spcBef>
              <a:spcAft>
                <a:spcPts val="1200"/>
              </a:spcAft>
              <a:buClr>
                <a:srgbClr val="C00000"/>
              </a:buClr>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285750" marR="0" indent="-285750" algn="just">
              <a:spcBef>
                <a:spcPts val="0"/>
              </a:spcBef>
              <a:spcAft>
                <a:spcPts val="1200"/>
              </a:spcAft>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Next, compute the line‐to‐neutral voltage at bus 1 for the given line‐to‐line voltage for the feeder, or:</a:t>
            </a:r>
          </a:p>
          <a:p>
            <a:pPr marL="0" marR="0" algn="just">
              <a:spcBef>
                <a:spcPts val="0"/>
              </a:spcBef>
              <a:spcAft>
                <a:spcPts val="12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AutoShape 2" descr="StartLayout 1st Row 1st Column bold-italic upper Z bold 12 2nd Column bold-italic equals bold-italic z bold-italic dot l 12 equals left-parenthesis 0.7127 angle 68.78 degree normal upper Omega slash m i right-parenthesis left-parenthesis 1.5 m i right-parenthesis equals 1.0691 angle 68.78 degree normal upper Omega 2nd Row 1st Column Blank 2nd Column equals 0.3870 plus j Baseline 0.9966 normal upper Omega comma EndLayout">
            <a:extLst>
              <a:ext uri="{FF2B5EF4-FFF2-40B4-BE49-F238E27FC236}">
                <a16:creationId xmlns:a16="http://schemas.microsoft.com/office/drawing/2014/main" id="{011B8FC2-121E-2705-AEAB-55382F83401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a:extLst>
              <a:ext uri="{FF2B5EF4-FFF2-40B4-BE49-F238E27FC236}">
                <a16:creationId xmlns:a16="http://schemas.microsoft.com/office/drawing/2014/main" id="{BC9E3DA5-7B94-E31E-4542-46B06AECE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5432" y="1838713"/>
            <a:ext cx="5293136" cy="575989"/>
          </a:xfrm>
          <a:prstGeom prst="rect">
            <a:avLst/>
          </a:prstGeom>
        </p:spPr>
      </p:pic>
      <p:pic>
        <p:nvPicPr>
          <p:cNvPr id="18" name="Picture 17">
            <a:extLst>
              <a:ext uri="{FF2B5EF4-FFF2-40B4-BE49-F238E27FC236}">
                <a16:creationId xmlns:a16="http://schemas.microsoft.com/office/drawing/2014/main" id="{D3ACB68F-4DEF-13BA-13B4-83908B893C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432" y="2536826"/>
            <a:ext cx="5154104" cy="575989"/>
          </a:xfrm>
          <a:prstGeom prst="rect">
            <a:avLst/>
          </a:prstGeom>
        </p:spPr>
      </p:pic>
      <p:pic>
        <p:nvPicPr>
          <p:cNvPr id="20" name="Picture 19">
            <a:extLst>
              <a:ext uri="{FF2B5EF4-FFF2-40B4-BE49-F238E27FC236}">
                <a16:creationId xmlns:a16="http://schemas.microsoft.com/office/drawing/2014/main" id="{6E120A06-B90A-6D58-2059-0D285B9C00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5432" y="3240082"/>
            <a:ext cx="5154104" cy="575989"/>
          </a:xfrm>
          <a:prstGeom prst="rect">
            <a:avLst/>
          </a:prstGeom>
        </p:spPr>
      </p:pic>
      <p:sp>
        <p:nvSpPr>
          <p:cNvPr id="21" name="AutoShape 6" descr="upper V 1 equals StartFraction 12,470 Over StartRoot 3 EndRoot EndFraction equals 7200 normal upper V">
            <a:extLst>
              <a:ext uri="{FF2B5EF4-FFF2-40B4-BE49-F238E27FC236}">
                <a16:creationId xmlns:a16="http://schemas.microsoft.com/office/drawing/2014/main" id="{F49B0FEB-849B-876D-38BD-1D050CC5B746}"/>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3" name="Picture 22" descr="A black numbers and a square root&#10;&#10;Description automatically generated">
            <a:extLst>
              <a:ext uri="{FF2B5EF4-FFF2-40B4-BE49-F238E27FC236}">
                <a16:creationId xmlns:a16="http://schemas.microsoft.com/office/drawing/2014/main" id="{A753FFFF-3290-1289-64D7-7348313EBB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1498" y="4805070"/>
            <a:ext cx="1996203" cy="573378"/>
          </a:xfrm>
          <a:prstGeom prst="rect">
            <a:avLst/>
          </a:prstGeom>
        </p:spPr>
      </p:pic>
      <p:sp>
        <p:nvSpPr>
          <p:cNvPr id="3" name="Footer Placeholder 4">
            <a:extLst>
              <a:ext uri="{FF2B5EF4-FFF2-40B4-BE49-F238E27FC236}">
                <a16:creationId xmlns:a16="http://schemas.microsoft.com/office/drawing/2014/main" id="{A3E01BFA-2C93-4CE4-1A00-7F98A51677B5}"/>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401906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39</a:t>
            </a:fld>
            <a:endParaRPr lang="en-US" dirty="0"/>
          </a:p>
        </p:txBody>
      </p:sp>
      <p:sp>
        <p:nvSpPr>
          <p:cNvPr id="9" name="TextBox 8">
            <a:extLst>
              <a:ext uri="{FF2B5EF4-FFF2-40B4-BE49-F238E27FC236}">
                <a16:creationId xmlns:a16="http://schemas.microsoft.com/office/drawing/2014/main" id="{9A056C59-D3D0-762A-6E7D-073B2DCFB6A9}"/>
              </a:ext>
            </a:extLst>
          </p:cNvPr>
          <p:cNvSpPr txBox="1"/>
          <p:nvPr/>
        </p:nvSpPr>
        <p:spPr>
          <a:xfrm>
            <a:off x="195816" y="777871"/>
            <a:ext cx="8490983" cy="3508653"/>
          </a:xfrm>
          <a:prstGeom prst="rect">
            <a:avLst/>
          </a:prstGeom>
          <a:noFill/>
        </p:spPr>
        <p:txBody>
          <a:bodyPr wrap="square">
            <a:spAutoFit/>
          </a:bodyPr>
          <a:lstStyle/>
          <a:p>
            <a:pPr marL="285750" marR="0" indent="-285750" algn="just">
              <a:spcBef>
                <a:spcPts val="0"/>
              </a:spcBef>
              <a:spcAft>
                <a:spcPts val="1200"/>
              </a:spcAft>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Assume this voltage to be the reference voltage, or V1 = 7200 ∠ 0°. We also assume that the voltage at each bus remains at 7200 ∠ 0°, and we compute the load currents for each bus, or:</a:t>
            </a:r>
          </a:p>
          <a:p>
            <a:pPr marL="285750" marR="0" indent="-285750" algn="just">
              <a:spcBef>
                <a:spcPts val="0"/>
              </a:spcBef>
              <a:spcAft>
                <a:spcPts val="1200"/>
              </a:spcAft>
              <a:buClr>
                <a:srgbClr val="C00000"/>
              </a:buClr>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gn="just">
              <a:spcBef>
                <a:spcPts val="0"/>
              </a:spcBef>
              <a:spcAft>
                <a:spcPts val="1200"/>
              </a:spcAft>
              <a:buClr>
                <a:srgbClr val="C00000"/>
              </a:buClr>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gn="just">
              <a:spcBef>
                <a:spcPts val="0"/>
              </a:spcBef>
              <a:spcAft>
                <a:spcPts val="1200"/>
              </a:spcAft>
              <a:buClr>
                <a:srgbClr val="C00000"/>
              </a:buClr>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285750" marR="0" indent="-285750" algn="just">
              <a:spcBef>
                <a:spcPts val="0"/>
              </a:spcBef>
              <a:spcAft>
                <a:spcPts val="1200"/>
              </a:spcAft>
              <a:buClr>
                <a:srgbClr val="C00000"/>
              </a:buClr>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R="0" algn="just">
              <a:spcBef>
                <a:spcPts val="0"/>
              </a:spcBef>
              <a:spcAft>
                <a:spcPts val="1200"/>
              </a:spcAft>
              <a:buClr>
                <a:srgbClr val="C00000"/>
              </a:buCl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gn="just">
              <a:spcBef>
                <a:spcPts val="0"/>
              </a:spcBef>
              <a:spcAft>
                <a:spcPts val="1200"/>
              </a:spcAft>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Now, compute the currents in the feeder sections using KCL:</a:t>
            </a:r>
          </a:p>
        </p:txBody>
      </p:sp>
      <p:sp>
        <p:nvSpPr>
          <p:cNvPr id="6" name="AutoShape 2" descr="StartLayout 1st Row 1st Column bold-italic upper Z bold 12 2nd Column bold-italic equals bold-italic z bold-italic dot l 12 equals left-parenthesis 0.7127 angle 68.78 degree normal upper Omega slash m i right-parenthesis left-parenthesis 1.5 m i right-parenthesis equals 1.0691 angle 68.78 degree normal upper Omega 2nd Row 1st Column Blank 2nd Column equals 0.3870 plus j Baseline 0.9966 normal upper Omega comma EndLayout">
            <a:extLst>
              <a:ext uri="{FF2B5EF4-FFF2-40B4-BE49-F238E27FC236}">
                <a16:creationId xmlns:a16="http://schemas.microsoft.com/office/drawing/2014/main" id="{011B8FC2-121E-2705-AEAB-55382F83401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6" descr="upper V 1 equals StartFraction 12,470 Over StartRoot 3 EndRoot EndFraction equals 7200 normal upper V">
            <a:extLst>
              <a:ext uri="{FF2B5EF4-FFF2-40B4-BE49-F238E27FC236}">
                <a16:creationId xmlns:a16="http://schemas.microsoft.com/office/drawing/2014/main" id="{F49B0FEB-849B-876D-38BD-1D050CC5B746}"/>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math equations with numbers and symbols&#10;&#10;Description automatically generated">
            <a:extLst>
              <a:ext uri="{FF2B5EF4-FFF2-40B4-BE49-F238E27FC236}">
                <a16:creationId xmlns:a16="http://schemas.microsoft.com/office/drawing/2014/main" id="{6678E2A2-15A7-98CC-2918-2AD161A87F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5813" y="1479552"/>
            <a:ext cx="3532373" cy="2326880"/>
          </a:xfrm>
          <a:prstGeom prst="rect">
            <a:avLst/>
          </a:prstGeom>
        </p:spPr>
      </p:pic>
      <p:pic>
        <p:nvPicPr>
          <p:cNvPr id="10" name="Picture 9" descr="A math equations with numbers and symbols&#10;&#10;Description automatically generated">
            <a:extLst>
              <a:ext uri="{FF2B5EF4-FFF2-40B4-BE49-F238E27FC236}">
                <a16:creationId xmlns:a16="http://schemas.microsoft.com/office/drawing/2014/main" id="{0857539F-895B-DB5E-6F22-7BCFC0DD3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2278" y="4286524"/>
            <a:ext cx="4359441" cy="1503658"/>
          </a:xfrm>
          <a:prstGeom prst="rect">
            <a:avLst/>
          </a:prstGeom>
        </p:spPr>
      </p:pic>
      <p:sp>
        <p:nvSpPr>
          <p:cNvPr id="3" name="Footer Placeholder 4">
            <a:extLst>
              <a:ext uri="{FF2B5EF4-FFF2-40B4-BE49-F238E27FC236}">
                <a16:creationId xmlns:a16="http://schemas.microsoft.com/office/drawing/2014/main" id="{2CCB214F-3484-C43A-E7EB-ACEB214DD5B0}"/>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788305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5E32-E4D9-450B-AD9B-B6468478E6D8}"/>
              </a:ext>
            </a:extLst>
          </p:cNvPr>
          <p:cNvSpPr>
            <a:spLocks noGrp="1"/>
          </p:cNvSpPr>
          <p:nvPr>
            <p:ph type="title"/>
          </p:nvPr>
        </p:nvSpPr>
        <p:spPr/>
        <p:txBody>
          <a:bodyPr/>
          <a:lstStyle/>
          <a:p>
            <a:r>
              <a:rPr lang="en-US" dirty="0"/>
              <a:t>2. Modeling of Source Impedance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2B7A35E-017B-4487-8017-AB775E3014FB}"/>
                  </a:ext>
                </a:extLst>
              </p:cNvPr>
              <p:cNvSpPr>
                <a:spLocks noGrp="1"/>
              </p:cNvSpPr>
              <p:nvPr>
                <p:ph idx="1"/>
              </p:nvPr>
            </p:nvSpPr>
            <p:spPr>
              <a:xfrm>
                <a:off x="457200" y="906087"/>
                <a:ext cx="8229600" cy="5174041"/>
              </a:xfrm>
            </p:spPr>
            <p:txBody>
              <a:bodyPr/>
              <a:lstStyle/>
              <a:p>
                <a:pPr algn="just">
                  <a:spcAft>
                    <a:spcPts val="600"/>
                  </a:spcAft>
                </a:pPr>
                <a:r>
                  <a:rPr lang="en-US" sz="1800" dirty="0">
                    <a:solidFill>
                      <a:schemeClr val="tx1"/>
                    </a:solidFill>
                    <a:latin typeface="Calibri" panose="020F0502020204030204" pitchFamily="34" charset="0"/>
                    <a:cs typeface="Calibri" panose="020F0502020204030204" pitchFamily="34" charset="0"/>
                  </a:rPr>
                  <a:t>A method that is valid for both radial and loop systems is to derive the sequence impedance values from the results of a fault study. </a:t>
                </a:r>
              </a:p>
              <a:p>
                <a:pPr algn="just">
                  <a:spcAft>
                    <a:spcPts val="600"/>
                  </a:spcAft>
                </a:pPr>
                <a:r>
                  <a:rPr lang="en-US" sz="1800" dirty="0">
                    <a:solidFill>
                      <a:schemeClr val="tx1"/>
                    </a:solidFill>
                    <a:latin typeface="Calibri" panose="020F0502020204030204" pitchFamily="34" charset="0"/>
                    <a:cs typeface="Calibri" panose="020F0502020204030204" pitchFamily="34" charset="0"/>
                  </a:rPr>
                  <a:t>The procedure involves considering different types of faults at the bus of interest and using the equivalent circuit for each fault to determine the source impedance for positive, negative, and zero sequences, as given below for bus </a:t>
                </a:r>
                <a:r>
                  <a:rPr lang="en-US" sz="1800" i="1" dirty="0">
                    <a:solidFill>
                      <a:schemeClr val="tx1"/>
                    </a:solidFill>
                    <a:latin typeface="Calibri" panose="020F0502020204030204" pitchFamily="34" charset="0"/>
                    <a:cs typeface="Calibri" panose="020F0502020204030204" pitchFamily="34" charset="0"/>
                  </a:rPr>
                  <a:t>m.</a:t>
                </a:r>
              </a:p>
              <a:p>
                <a:pPr marL="0" marR="0" indent="0">
                  <a:spcBef>
                    <a:spcPts val="0"/>
                  </a:spcBef>
                  <a:spcAft>
                    <a:spcPts val="600"/>
                  </a:spcAft>
                  <a:buNone/>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1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num>
                              <m:den>
                                <m:sSubSup>
                                  <m:sSub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𝛽</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p>
                                </m:sSubSup>
                              </m:den>
                            </m:f>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sub>
                            </m:sSub>
                          </m:e>
                        </m:mr>
                        <m:mr>
                          <m:e>
                            <m:sSubSup>
                              <m:sSub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ad>
                                  <m:radPr>
                                    <m:degHide m:val="on"/>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e>
                                </m:rad>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num>
                              <m:den>
                                <m:sSubSup>
                                  <m:sSub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𝑓𝐿𝐿</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p>
                                </m:sSubSup>
                              </m:den>
                            </m:f>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p>
                            </m:sSub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sub>
                            </m:sSub>
                          </m:e>
                        </m:mr>
                        <m:mr>
                          <m:e>
                            <m:sSubSup>
                              <m:sSub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num>
                              <m:den>
                                <m:sSubSup>
                                  <m:sSub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𝑓𝐿𝐺</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p>
                                </m:sSubSup>
                              </m:den>
                            </m:f>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p>
                            </m:sSub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p>
                            </m:sSub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sub>
                            </m:sSub>
                          </m:e>
                        </m:mr>
                      </m:m>
                    </m:oMath>
                  </m:oMathPara>
                </a14:m>
                <a:endParaRPr lang="en-US" sz="16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marR="0" indent="0" algn="ctr">
                  <a:spcBef>
                    <a:spcPts val="0"/>
                  </a:spcBef>
                  <a:spcAft>
                    <a:spcPts val="600"/>
                  </a:spcAft>
                  <a:buNone/>
                </a:pPr>
                <a:r>
                  <a:rPr lang="en-US" sz="1400" dirty="0">
                    <a:solidFill>
                      <a:schemeClr val="tx1"/>
                    </a:solidFill>
                    <a:effectLst/>
                    <a:ea typeface="Calibri" panose="020F0502020204030204" pitchFamily="34" charset="0"/>
                    <a:cs typeface="Times New Roman" panose="02020603050405020304" pitchFamily="18" charset="0"/>
                  </a:rPr>
                  <a:t>Where</a:t>
                </a:r>
              </a:p>
              <a:p>
                <a:pPr marL="0" marR="0" indent="0" algn="ctr">
                  <a:spcBef>
                    <a:spcPts val="0"/>
                  </a:spcBef>
                  <a:spcAft>
                    <a:spcPts val="0"/>
                  </a:spcAft>
                  <a:buNone/>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𝑽</m:t>
                    </m:r>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system nominal voltage (line neutral);</a:t>
                </a:r>
              </a:p>
              <a:p>
                <a:pPr marL="0" marR="0" indent="0" algn="ctr">
                  <a:spcBef>
                    <a:spcPts val="0"/>
                  </a:spcBef>
                  <a:spcAft>
                    <a:spcPts val="0"/>
                  </a:spcAft>
                  <a:buNone/>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Sup>
                      <m:sSubSupPr>
                        <m:ctrlPr>
                          <a:rPr lang="en-US" sz="1400" b="1" i="1">
                            <a:solidFill>
                              <a:schemeClr val="tx1"/>
                            </a:solidFill>
                            <a:effectLst/>
                            <a:latin typeface="Cambria Math" panose="02040503050406030204" pitchFamily="18" charset="0"/>
                          </a:rPr>
                        </m:ctrlPr>
                      </m:sSubSupPr>
                      <m:e>
                        <m: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𝜷</m:t>
                        </m:r>
                        <m: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𝓜</m:t>
                        </m:r>
                      </m:sub>
                      <m:sup>
                        <m: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𝒎</m:t>
                        </m:r>
                      </m:sup>
                    </m:sSubSup>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three-phase fault current at bus </a:t>
                </a:r>
                <a14:m>
                  <m:oMath xmlns:m="http://schemas.openxmlformats.org/officeDocument/2006/math">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ctr">
                  <a:spcBef>
                    <a:spcPts val="0"/>
                  </a:spcBef>
                  <a:spcAft>
                    <a:spcPts val="0"/>
                  </a:spcAft>
                  <a:buNone/>
                </a:pPr>
                <a14:m>
                  <m:oMath xmlns:m="http://schemas.openxmlformats.org/officeDocument/2006/math">
                    <m:sSubSup>
                      <m:sSubSupPr>
                        <m:ctrlPr>
                          <a:rPr lang="en-US" sz="1400" b="1" i="1">
                            <a:solidFill>
                              <a:schemeClr val="tx1"/>
                            </a:solidFill>
                            <a:effectLst/>
                            <a:latin typeface="Cambria Math" panose="02040503050406030204" pitchFamily="18" charset="0"/>
                          </a:rPr>
                        </m:ctrlPr>
                      </m:sSubSupPr>
                      <m:e>
                        <m: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𝒇𝑳𝑳</m:t>
                        </m:r>
                      </m:sub>
                      <m:sup>
                        <m: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𝒎</m:t>
                        </m:r>
                      </m:sup>
                    </m:sSubSup>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line-to-line fault current at bus </a:t>
                </a:r>
                <a14:m>
                  <m:oMath xmlns:m="http://schemas.openxmlformats.org/officeDocument/2006/math">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ctr">
                  <a:spcBef>
                    <a:spcPts val="0"/>
                  </a:spcBef>
                  <a:spcAft>
                    <a:spcPts val="0"/>
                  </a:spcAft>
                  <a:buNone/>
                </a:pPr>
                <a14:m>
                  <m:oMath xmlns:m="http://schemas.openxmlformats.org/officeDocument/2006/math">
                    <m:sSubSup>
                      <m:sSubSupPr>
                        <m:ctrlPr>
                          <a:rPr lang="en-US" sz="1400" b="1" i="1">
                            <a:solidFill>
                              <a:schemeClr val="tx1"/>
                            </a:solidFill>
                            <a:effectLst/>
                            <a:latin typeface="Cambria Math" panose="02040503050406030204" pitchFamily="18" charset="0"/>
                          </a:rPr>
                        </m:ctrlPr>
                      </m:sSubSupPr>
                      <m:e>
                        <m: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𝒇𝑳𝑮</m:t>
                        </m:r>
                      </m:sub>
                      <m:sup>
                        <m: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𝒎</m:t>
                        </m:r>
                      </m:sup>
                    </m:sSubSup>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SLG fault current at bus </a:t>
                </a:r>
                <a14:m>
                  <m:oMath xmlns:m="http://schemas.openxmlformats.org/officeDocument/2006/math">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b="1" i="1">
                            <a:solidFill>
                              <a:schemeClr val="tx1"/>
                            </a:solidFill>
                            <a:effectLst/>
                            <a:latin typeface="Cambria Math" panose="02040503050406030204" pitchFamily="18" charset="0"/>
                          </a:rPr>
                        </m:ctrlPr>
                      </m:sSubPr>
                      <m:e>
                        <m: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𝒁</m:t>
                        </m:r>
                      </m:e>
                      <m:sub>
                        <m:r>
                          <a:rPr lang="en-US" sz="1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𝒇</m:t>
                        </m:r>
                      </m:sub>
                    </m:sSub>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fault impedance</a:t>
                </a:r>
                <a:endParaRPr lang="en-US" sz="1400" b="0" i="0" dirty="0">
                  <a:solidFill>
                    <a:srgbClr val="374151"/>
                  </a:solidFill>
                  <a:effectLst/>
                  <a:latin typeface="Calibri" panose="020F0502020204030204" pitchFamily="34" charset="0"/>
                  <a:cs typeface="Calibri" panose="020F0502020204030204" pitchFamily="34" charset="0"/>
                </a:endParaRPr>
              </a:p>
              <a:p>
                <a:pPr algn="l">
                  <a:spcAft>
                    <a:spcPts val="600"/>
                  </a:spcAf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This method requires the presence of all three phases, as well as line-to-line and single-line-to-ground faults, so it can only be used on buses with all three phases.</a:t>
                </a:r>
              </a:p>
              <a:p>
                <a:pPr algn="just">
                  <a:spcAft>
                    <a:spcPts val="600"/>
                  </a:spcAft>
                </a:pPr>
                <a:endParaRPr lang="en-US" sz="2000" dirty="0">
                  <a:solidFill>
                    <a:schemeClr val="tx1"/>
                  </a:solidFill>
                </a:endParaRPr>
              </a:p>
              <a:p>
                <a:pPr algn="l">
                  <a:spcAft>
                    <a:spcPts val="600"/>
                  </a:spcAft>
                  <a:buFont typeface="Arial" panose="020B0604020202020204" pitchFamily="34" charset="0"/>
                  <a:buChar char="•"/>
                </a:pPr>
                <a:endParaRPr lang="en-US" sz="1400" dirty="0">
                  <a:solidFill>
                    <a:srgbClr val="374151"/>
                  </a:solidFill>
                  <a:latin typeface="Söhne"/>
                </a:endParaRPr>
              </a:p>
              <a:p>
                <a:pPr algn="l">
                  <a:spcAft>
                    <a:spcPts val="600"/>
                  </a:spcAft>
                  <a:buFont typeface="Arial" panose="020B0604020202020204" pitchFamily="34" charset="0"/>
                  <a:buChar char="•"/>
                </a:pPr>
                <a:endParaRPr lang="en-US" sz="1400" b="0" i="0" dirty="0">
                  <a:solidFill>
                    <a:srgbClr val="374151"/>
                  </a:solidFill>
                  <a:effectLst/>
                  <a:latin typeface="Söhne"/>
                </a:endParaRPr>
              </a:p>
              <a:p>
                <a:pPr algn="l">
                  <a:spcAft>
                    <a:spcPts val="600"/>
                  </a:spcAft>
                  <a:buFont typeface="Arial" panose="020B0604020202020204" pitchFamily="34" charset="0"/>
                  <a:buChar char="•"/>
                </a:pPr>
                <a:endParaRPr lang="en-US" sz="1400" dirty="0">
                  <a:solidFill>
                    <a:srgbClr val="374151"/>
                  </a:solidFill>
                  <a:latin typeface="Söhne"/>
                </a:endParaRPr>
              </a:p>
              <a:p>
                <a:pPr algn="l">
                  <a:spcAft>
                    <a:spcPts val="600"/>
                  </a:spcAft>
                  <a:buFont typeface="Arial" panose="020B0604020202020204" pitchFamily="34" charset="0"/>
                  <a:buChar char="•"/>
                </a:pPr>
                <a:endParaRPr lang="en-US" sz="1400" b="0" i="0" dirty="0">
                  <a:solidFill>
                    <a:srgbClr val="374151"/>
                  </a:solidFill>
                  <a:effectLst/>
                  <a:latin typeface="Söhne"/>
                </a:endParaRPr>
              </a:p>
              <a:p>
                <a:pPr algn="just">
                  <a:spcAft>
                    <a:spcPts val="600"/>
                  </a:spcAft>
                </a:pPr>
                <a:endParaRPr lang="en-US" sz="2000" dirty="0">
                  <a:solidFill>
                    <a:schemeClr val="tx1"/>
                  </a:solidFill>
                </a:endParaRPr>
              </a:p>
              <a:p>
                <a:pPr algn="just">
                  <a:spcAft>
                    <a:spcPts val="600"/>
                  </a:spcAft>
                </a:pPr>
                <a:endParaRPr lang="en-US" sz="2000" dirty="0">
                  <a:solidFill>
                    <a:schemeClr val="tx1"/>
                  </a:solidFill>
                </a:endParaRPr>
              </a:p>
            </p:txBody>
          </p:sp>
        </mc:Choice>
        <mc:Fallback xmlns="">
          <p:sp>
            <p:nvSpPr>
              <p:cNvPr id="3" name="Content Placeholder 2">
                <a:extLst>
                  <a:ext uri="{FF2B5EF4-FFF2-40B4-BE49-F238E27FC236}">
                    <a16:creationId xmlns:a16="http://schemas.microsoft.com/office/drawing/2014/main" id="{B2B7A35E-017B-4487-8017-AB775E3014FB}"/>
                  </a:ext>
                </a:extLst>
              </p:cNvPr>
              <p:cNvSpPr>
                <a:spLocks noGrp="1" noRot="1" noChangeAspect="1" noMove="1" noResize="1" noEditPoints="1" noAdjustHandles="1" noChangeArrowheads="1" noChangeShapeType="1" noTextEdit="1"/>
              </p:cNvSpPr>
              <p:nvPr>
                <p:ph idx="1"/>
              </p:nvPr>
            </p:nvSpPr>
            <p:spPr>
              <a:xfrm>
                <a:off x="457200" y="906087"/>
                <a:ext cx="8229600" cy="5174041"/>
              </a:xfrm>
              <a:blipFill>
                <a:blip r:embed="rId2"/>
                <a:stretch>
                  <a:fillRect l="-148" t="-708" r="-593" b="-82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84F2E726-6F51-4B36-A191-3AE9CCA082C0}"/>
              </a:ext>
            </a:extLst>
          </p:cNvPr>
          <p:cNvSpPr>
            <a:spLocks noGrp="1"/>
          </p:cNvSpPr>
          <p:nvPr>
            <p:ph type="sldNum" sz="quarter" idx="12"/>
          </p:nvPr>
        </p:nvSpPr>
        <p:spPr/>
        <p:txBody>
          <a:bodyPr/>
          <a:lstStyle/>
          <a:p>
            <a:fld id="{98783A6C-F2E5-470E-8F07-6DF2D28172F3}" type="slidenum">
              <a:rPr lang="en-US" smtClean="0"/>
              <a:t>4</a:t>
            </a:fld>
            <a:endParaRPr lang="en-US"/>
          </a:p>
        </p:txBody>
      </p:sp>
      <p:sp>
        <p:nvSpPr>
          <p:cNvPr id="6" name="TextBox 5">
            <a:extLst>
              <a:ext uri="{FF2B5EF4-FFF2-40B4-BE49-F238E27FC236}">
                <a16:creationId xmlns:a16="http://schemas.microsoft.com/office/drawing/2014/main" id="{D975B33E-81D0-43D3-B7AF-2CB0A81F3C49}"/>
              </a:ext>
            </a:extLst>
          </p:cNvPr>
          <p:cNvSpPr txBox="1"/>
          <p:nvPr/>
        </p:nvSpPr>
        <p:spPr>
          <a:xfrm>
            <a:off x="5901744" y="2846776"/>
            <a:ext cx="2423106" cy="646331"/>
          </a:xfrm>
          <a:prstGeom prst="rect">
            <a:avLst/>
          </a:prstGeom>
          <a:noFill/>
        </p:spPr>
        <p:txBody>
          <a:bodyPr wrap="square" rtlCol="0">
            <a:spAutoFit/>
          </a:bodyPr>
          <a:lstStyle/>
          <a:p>
            <a:pPr algn="just"/>
            <a:r>
              <a:rPr lang="en-US" sz="1200" i="1" dirty="0">
                <a:solidFill>
                  <a:schemeClr val="tx1"/>
                </a:solidFill>
                <a:latin typeface="Calibri" panose="020F0502020204030204" pitchFamily="34" charset="0"/>
                <a:cs typeface="Calibri" panose="020F0502020204030204" pitchFamily="34" charset="0"/>
              </a:rPr>
              <a:t>Subscripts 1,2,and 0 represents positive, negative and zero sequence quantities</a:t>
            </a:r>
          </a:p>
        </p:txBody>
      </p:sp>
      <p:sp>
        <p:nvSpPr>
          <p:cNvPr id="9" name="Footer Placeholder 4">
            <a:extLst>
              <a:ext uri="{FF2B5EF4-FFF2-40B4-BE49-F238E27FC236}">
                <a16:creationId xmlns:a16="http://schemas.microsoft.com/office/drawing/2014/main" id="{66E38BF9-16E2-2221-249B-AF0AE5759051}"/>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1511152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40</a:t>
            </a:fld>
            <a:endParaRPr lang="en-US" dirty="0"/>
          </a:p>
        </p:txBody>
      </p:sp>
      <p:sp>
        <p:nvSpPr>
          <p:cNvPr id="9" name="TextBox 8">
            <a:extLst>
              <a:ext uri="{FF2B5EF4-FFF2-40B4-BE49-F238E27FC236}">
                <a16:creationId xmlns:a16="http://schemas.microsoft.com/office/drawing/2014/main" id="{9A056C59-D3D0-762A-6E7D-073B2DCFB6A9}"/>
              </a:ext>
            </a:extLst>
          </p:cNvPr>
          <p:cNvSpPr txBox="1"/>
          <p:nvPr/>
        </p:nvSpPr>
        <p:spPr>
          <a:xfrm>
            <a:off x="195816" y="777871"/>
            <a:ext cx="8490983" cy="3662541"/>
          </a:xfrm>
          <a:prstGeom prst="rect">
            <a:avLst/>
          </a:prstGeom>
          <a:noFill/>
        </p:spPr>
        <p:txBody>
          <a:bodyPr wrap="square">
            <a:spAutoFit/>
          </a:bodyPr>
          <a:lstStyle/>
          <a:p>
            <a:pPr marL="285750" marR="0" indent="-285750" algn="just">
              <a:spcBef>
                <a:spcPts val="0"/>
              </a:spcBef>
              <a:spcAft>
                <a:spcPts val="1200"/>
              </a:spcAft>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Compute voltage drops in each feeder section:</a:t>
            </a:r>
          </a:p>
          <a:p>
            <a:pPr marL="285750" marR="0" indent="-285750" algn="just">
              <a:spcBef>
                <a:spcPts val="0"/>
              </a:spcBef>
              <a:spcAft>
                <a:spcPts val="1200"/>
              </a:spcAft>
              <a:buClr>
                <a:srgbClr val="C00000"/>
              </a:buClr>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gn="just">
              <a:spcBef>
                <a:spcPts val="0"/>
              </a:spcBef>
              <a:spcAft>
                <a:spcPts val="1200"/>
              </a:spcAft>
              <a:buClr>
                <a:srgbClr val="C00000"/>
              </a:buClr>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285750" marR="0" indent="-285750" algn="just">
              <a:spcBef>
                <a:spcPts val="0"/>
              </a:spcBef>
              <a:spcAft>
                <a:spcPts val="1200"/>
              </a:spcAft>
              <a:buClr>
                <a:srgbClr val="C00000"/>
              </a:buClr>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R="0" algn="just">
              <a:spcBef>
                <a:spcPts val="0"/>
              </a:spcBef>
              <a:spcAft>
                <a:spcPts val="1200"/>
              </a:spcAft>
              <a:buClr>
                <a:srgbClr val="C00000"/>
              </a:buCl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gn="just">
              <a:spcBef>
                <a:spcPts val="0"/>
              </a:spcBef>
              <a:spcAft>
                <a:spcPts val="1200"/>
              </a:spcAft>
              <a:buClr>
                <a:srgbClr val="C00000"/>
              </a:buClr>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gn="just">
              <a:spcBef>
                <a:spcPts val="0"/>
              </a:spcBef>
              <a:spcAft>
                <a:spcPts val="1200"/>
              </a:spcAft>
              <a:buClr>
                <a:srgbClr val="C00000"/>
              </a:buClr>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285750" marR="0" indent="-285750" algn="just">
              <a:spcBef>
                <a:spcPts val="0"/>
              </a:spcBef>
              <a:spcAft>
                <a:spcPts val="1200"/>
              </a:spcAft>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Thus, the total voltage drop in the entire feeder is the sum of the voltage drops in individual sections, or:</a:t>
            </a:r>
          </a:p>
        </p:txBody>
      </p:sp>
      <p:sp>
        <p:nvSpPr>
          <p:cNvPr id="6" name="AutoShape 2" descr="StartLayout 1st Row 1st Column bold-italic upper Z bold 12 2nd Column bold-italic equals bold-italic z bold-italic dot l 12 equals left-parenthesis 0.7127 angle 68.78 degree normal upper Omega slash m i right-parenthesis left-parenthesis 1.5 m i right-parenthesis equals 1.0691 angle 68.78 degree normal upper Omega 2nd Row 1st Column Blank 2nd Column equals 0.3870 plus j Baseline 0.9966 normal upper Omega comma EndLayout">
            <a:extLst>
              <a:ext uri="{FF2B5EF4-FFF2-40B4-BE49-F238E27FC236}">
                <a16:creationId xmlns:a16="http://schemas.microsoft.com/office/drawing/2014/main" id="{011B8FC2-121E-2705-AEAB-55382F83401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6" descr="upper V 1 equals StartFraction 12,470 Over StartRoot 3 EndRoot EndFraction equals 7200 normal upper V">
            <a:extLst>
              <a:ext uri="{FF2B5EF4-FFF2-40B4-BE49-F238E27FC236}">
                <a16:creationId xmlns:a16="http://schemas.microsoft.com/office/drawing/2014/main" id="{F49B0FEB-849B-876D-38BD-1D050CC5B746}"/>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A math equations and numbers&#10;&#10;Description automatically generated">
            <a:extLst>
              <a:ext uri="{FF2B5EF4-FFF2-40B4-BE49-F238E27FC236}">
                <a16:creationId xmlns:a16="http://schemas.microsoft.com/office/drawing/2014/main" id="{51D250B1-0BD9-609B-C4F9-A6E4E70DAC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507" y="1144478"/>
            <a:ext cx="3442190" cy="2642170"/>
          </a:xfrm>
          <a:prstGeom prst="rect">
            <a:avLst/>
          </a:prstGeom>
        </p:spPr>
      </p:pic>
      <p:pic>
        <p:nvPicPr>
          <p:cNvPr id="12" name="Picture 11" descr="A math equations with numbers and symbols&#10;&#10;Description automatically generated">
            <a:extLst>
              <a:ext uri="{FF2B5EF4-FFF2-40B4-BE49-F238E27FC236}">
                <a16:creationId xmlns:a16="http://schemas.microsoft.com/office/drawing/2014/main" id="{0B92B0E6-4679-5A8C-4BD9-D0A80938B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0226" y="4440412"/>
            <a:ext cx="2606752" cy="1300573"/>
          </a:xfrm>
          <a:prstGeom prst="rect">
            <a:avLst/>
          </a:prstGeom>
        </p:spPr>
      </p:pic>
      <p:sp>
        <p:nvSpPr>
          <p:cNvPr id="3" name="Footer Placeholder 4">
            <a:extLst>
              <a:ext uri="{FF2B5EF4-FFF2-40B4-BE49-F238E27FC236}">
                <a16:creationId xmlns:a16="http://schemas.microsoft.com/office/drawing/2014/main" id="{27450AF4-DD93-6012-47C6-5A8DE212875E}"/>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4380327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41</a:t>
            </a:fld>
            <a:endParaRPr lang="en-US" dirty="0"/>
          </a:p>
        </p:txBody>
      </p:sp>
      <p:sp>
        <p:nvSpPr>
          <p:cNvPr id="9" name="TextBox 8">
            <a:extLst>
              <a:ext uri="{FF2B5EF4-FFF2-40B4-BE49-F238E27FC236}">
                <a16:creationId xmlns:a16="http://schemas.microsoft.com/office/drawing/2014/main" id="{9A056C59-D3D0-762A-6E7D-073B2DCFB6A9}"/>
              </a:ext>
            </a:extLst>
          </p:cNvPr>
          <p:cNvSpPr txBox="1"/>
          <p:nvPr/>
        </p:nvSpPr>
        <p:spPr>
          <a:xfrm>
            <a:off x="195816" y="777871"/>
            <a:ext cx="8490983" cy="3354765"/>
          </a:xfrm>
          <a:prstGeom prst="rect">
            <a:avLst/>
          </a:prstGeom>
          <a:noFill/>
        </p:spPr>
        <p:txBody>
          <a:bodyPr wrap="square">
            <a:spAutoFit/>
          </a:bodyPr>
          <a:lstStyle/>
          <a:p>
            <a:pPr marL="285750" marR="0" indent="-285750" algn="just">
              <a:spcBef>
                <a:spcPts val="0"/>
              </a:spcBef>
              <a:spcAft>
                <a:spcPts val="1200"/>
              </a:spcAft>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Therefore, the percent voltage regulation is</a:t>
            </a:r>
          </a:p>
          <a:p>
            <a:pPr marL="285750" marR="0" indent="-285750" algn="just">
              <a:spcBef>
                <a:spcPts val="0"/>
              </a:spcBef>
              <a:spcAft>
                <a:spcPts val="1200"/>
              </a:spcAft>
              <a:buClr>
                <a:srgbClr val="C00000"/>
              </a:buClr>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R="0" algn="just">
              <a:spcBef>
                <a:spcPts val="0"/>
              </a:spcBef>
              <a:spcAft>
                <a:spcPts val="1200"/>
              </a:spcAft>
              <a:buClr>
                <a:srgbClr val="C00000"/>
              </a:buCl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285750" marR="0" indent="-285750" algn="just">
              <a:spcBef>
                <a:spcPts val="0"/>
              </a:spcBef>
              <a:spcAft>
                <a:spcPts val="1200"/>
              </a:spcAft>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Verify the accuracy on this result by finding the exact solution for this problem by determining voltages with power flow using the source‐to‐load iterative method. You will find that the error is minimal in this case due to the power factors of all three loads being close to each other.</a:t>
            </a:r>
          </a:p>
          <a:p>
            <a:pPr marR="0" algn="just">
              <a:spcBef>
                <a:spcPts val="0"/>
              </a:spcBef>
              <a:spcAft>
                <a:spcPts val="1200"/>
              </a:spcAft>
              <a:buClr>
                <a:srgbClr val="C00000"/>
              </a:buCl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R="0" algn="just">
              <a:spcBef>
                <a:spcPts val="0"/>
              </a:spcBef>
              <a:spcAft>
                <a:spcPts val="1200"/>
              </a:spcAft>
              <a:buClr>
                <a:srgbClr val="C00000"/>
              </a:buCl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AutoShape 2" descr="StartLayout 1st Row 1st Column bold-italic upper Z bold 12 2nd Column bold-italic equals bold-italic z bold-italic dot l 12 equals left-parenthesis 0.7127 angle 68.78 degree normal upper Omega slash m i right-parenthesis left-parenthesis 1.5 m i right-parenthesis equals 1.0691 angle 68.78 degree normal upper Omega 2nd Row 1st Column Blank 2nd Column equals 0.3870 plus j Baseline 0.9966 normal upper Omega comma EndLayout">
            <a:extLst>
              <a:ext uri="{FF2B5EF4-FFF2-40B4-BE49-F238E27FC236}">
                <a16:creationId xmlns:a16="http://schemas.microsoft.com/office/drawing/2014/main" id="{011B8FC2-121E-2705-AEAB-55382F83401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6" descr="upper V 1 equals StartFraction 12,470 Over StartRoot 3 EndRoot EndFraction equals 7200 normal upper V">
            <a:extLst>
              <a:ext uri="{FF2B5EF4-FFF2-40B4-BE49-F238E27FC236}">
                <a16:creationId xmlns:a16="http://schemas.microsoft.com/office/drawing/2014/main" id="{F49B0FEB-849B-876D-38BD-1D050CC5B746}"/>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521692E5-0B1D-312C-7FAA-D605D6CACF49}"/>
              </a:ext>
            </a:extLst>
          </p:cNvPr>
          <p:cNvPicPr>
            <a:picLocks noChangeAspect="1"/>
          </p:cNvPicPr>
          <p:nvPr/>
        </p:nvPicPr>
        <p:blipFill>
          <a:blip r:embed="rId2"/>
          <a:stretch>
            <a:fillRect/>
          </a:stretch>
        </p:blipFill>
        <p:spPr>
          <a:xfrm>
            <a:off x="2075632" y="1214522"/>
            <a:ext cx="3870735" cy="487854"/>
          </a:xfrm>
          <a:prstGeom prst="rect">
            <a:avLst/>
          </a:prstGeom>
        </p:spPr>
      </p:pic>
      <p:sp>
        <p:nvSpPr>
          <p:cNvPr id="7" name="Footer Placeholder 4">
            <a:extLst>
              <a:ext uri="{FF2B5EF4-FFF2-40B4-BE49-F238E27FC236}">
                <a16:creationId xmlns:a16="http://schemas.microsoft.com/office/drawing/2014/main" id="{926226B6-9549-0BC0-290F-E7B95CD558F7}"/>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9706923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42</a:t>
            </a:fld>
            <a:endParaRPr lang="en-US" dirty="0"/>
          </a:p>
        </p:txBody>
      </p:sp>
      <p:sp>
        <p:nvSpPr>
          <p:cNvPr id="8" name="TextBox 7">
            <a:extLst>
              <a:ext uri="{FF2B5EF4-FFF2-40B4-BE49-F238E27FC236}">
                <a16:creationId xmlns:a16="http://schemas.microsoft.com/office/drawing/2014/main" id="{BBD101FD-E738-05B5-DBD7-C69C7EB5AA0A}"/>
              </a:ext>
            </a:extLst>
          </p:cNvPr>
          <p:cNvSpPr txBox="1"/>
          <p:nvPr/>
        </p:nvSpPr>
        <p:spPr>
          <a:xfrm>
            <a:off x="352696" y="778287"/>
            <a:ext cx="7746275" cy="369332"/>
          </a:xfrm>
          <a:prstGeom prst="rect">
            <a:avLst/>
          </a:prstGeom>
          <a:noFill/>
        </p:spPr>
        <p:txBody>
          <a:bodyPr wrap="square">
            <a:spAutoFit/>
          </a:bodyPr>
          <a:lstStyle/>
          <a:p>
            <a:pPr algn="just">
              <a:spcBef>
                <a:spcPts val="0"/>
              </a:spcBef>
              <a:spcAft>
                <a:spcPts val="1200"/>
              </a:spcAft>
              <a:buClr>
                <a:srgbClr val="C00000"/>
              </a:buClr>
            </a:pPr>
            <a:r>
              <a:rPr lang="en-US" sz="1800" b="1" dirty="0">
                <a:solidFill>
                  <a:srgbClr val="FF0000"/>
                </a:solidFill>
                <a:latin typeface="Calibri" panose="020F0502020204030204" pitchFamily="34" charset="0"/>
                <a:ea typeface="Calibri" panose="020F0502020204030204" pitchFamily="34" charset="0"/>
                <a:cs typeface="Calibri" panose="020F0502020204030204" pitchFamily="34" charset="0"/>
              </a:rPr>
              <a:t>6.3 Voltage Drop on Radial Feeders with Uniformly Distributed Load</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BF5C096-109D-8303-3AEE-47B294137982}"/>
                  </a:ext>
                </a:extLst>
              </p:cNvPr>
              <p:cNvSpPr txBox="1"/>
              <p:nvPr/>
            </p:nvSpPr>
            <p:spPr>
              <a:xfrm>
                <a:off x="352695" y="1248139"/>
                <a:ext cx="8229599" cy="2769989"/>
              </a:xfrm>
              <a:prstGeom prst="rect">
                <a:avLst/>
              </a:prstGeom>
              <a:noFill/>
            </p:spPr>
            <p:txBody>
              <a:bodyPr wrap="square">
                <a:spAutoFit/>
              </a:bodyPr>
              <a:lstStyle/>
              <a:p>
                <a:pPr marL="285750" marR="0" indent="-285750" algn="just">
                  <a:spcBef>
                    <a:spcPts val="0"/>
                  </a:spcBef>
                  <a:spcAft>
                    <a:spcPts val="1200"/>
                  </a:spcAft>
                  <a:buClr>
                    <a:srgbClr val="C00000"/>
                  </a:buClr>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In the previous section, we considered spot loads connected at the buses. </a:t>
                </a:r>
              </a:p>
              <a:p>
                <a:pPr marL="285750" marR="0" indent="-285750" algn="just">
                  <a:spcBef>
                    <a:spcPts val="0"/>
                  </a:spcBef>
                  <a:spcAft>
                    <a:spcPts val="1200"/>
                  </a:spcAft>
                  <a:buClr>
                    <a:srgbClr val="C00000"/>
                  </a:buClr>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In this section, we consider a case where the loads are distributed uniformly across the length of the feeder in a rectangular service area. </a:t>
                </a:r>
              </a:p>
              <a:p>
                <a:pPr marL="285750" marR="0" indent="-285750" algn="just">
                  <a:spcBef>
                    <a:spcPts val="0"/>
                  </a:spcBef>
                  <a:spcAft>
                    <a:spcPts val="1200"/>
                  </a:spcAft>
                  <a:buClr>
                    <a:srgbClr val="C00000"/>
                  </a:buClr>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Also, we generalize it for a three‐phase feeder, assuming that all the three phases have identical values of resistance and reactance. </a:t>
                </a:r>
              </a:p>
              <a:p>
                <a:pPr marL="285750" marR="0" indent="-285750" algn="just">
                  <a:spcBef>
                    <a:spcPts val="0"/>
                  </a:spcBef>
                  <a:spcAft>
                    <a:spcPts val="1200"/>
                  </a:spcAft>
                  <a:buClr>
                    <a:srgbClr val="C00000"/>
                  </a:buClr>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Consider the current density to be </a:t>
                </a:r>
                <a:r>
                  <a:rPr lang="en-US" sz="1800" i="1" dirty="0">
                    <a:latin typeface="Calibri" panose="020F0502020204030204" pitchFamily="34" charset="0"/>
                    <a:ea typeface="Calibri" panose="020F0502020204030204" pitchFamily="34" charset="0"/>
                    <a:cs typeface="Calibri" panose="020F0502020204030204" pitchFamily="34" charset="0"/>
                  </a:rPr>
                  <a:t>k</a:t>
                </a:r>
                <a:r>
                  <a:rPr lang="en-US" sz="1800" dirty="0">
                    <a:latin typeface="Calibri" panose="020F0502020204030204" pitchFamily="34" charset="0"/>
                    <a:ea typeface="Calibri" panose="020F0502020204030204" pitchFamily="34" charset="0"/>
                    <a:cs typeface="Calibri" panose="020F0502020204030204" pitchFamily="34" charset="0"/>
                  </a:rPr>
                  <a:t> A/mile for the feeder shown in the Figure. With </a:t>
                </a:r>
                <a:r>
                  <a:rPr lang="en-US" sz="1800" i="1" dirty="0">
                    <a:latin typeface="Calibri" panose="020F0502020204030204" pitchFamily="34" charset="0"/>
                    <a:ea typeface="Calibri" panose="020F0502020204030204" pitchFamily="34" charset="0"/>
                    <a:cs typeface="Calibri" panose="020F0502020204030204" pitchFamily="34" charset="0"/>
                  </a:rPr>
                  <a:t>l</a:t>
                </a:r>
                <a:r>
                  <a:rPr lang="en-US" sz="1800" dirty="0">
                    <a:latin typeface="Calibri" panose="020F0502020204030204" pitchFamily="34" charset="0"/>
                    <a:ea typeface="Calibri" panose="020F0502020204030204" pitchFamily="34" charset="0"/>
                    <a:cs typeface="Calibri" panose="020F0502020204030204" pitchFamily="34" charset="0"/>
                  </a:rPr>
                  <a:t> as the length of the feeder, the current at the sending end is </a:t>
                </a:r>
                <a14:m>
                  <m:oMath xmlns:m="http://schemas.openxmlformats.org/officeDocument/2006/math">
                    <m:sSub>
                      <m:sSubPr>
                        <m:ctrlP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𝑠</m:t>
                        </m:r>
                      </m:sub>
                    </m:sSub>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1800" dirty="0">
                    <a:latin typeface="Calibri" panose="020F0502020204030204" pitchFamily="34" charset="0"/>
                    <a:ea typeface="Calibri" panose="020F0502020204030204" pitchFamily="34" charset="0"/>
                    <a:cs typeface="Calibri" panose="020F0502020204030204" pitchFamily="34" charset="0"/>
                  </a:rPr>
                  <a:t> = </a:t>
                </a:r>
                <a:r>
                  <a:rPr lang="en-US" sz="1800" i="1" dirty="0">
                    <a:latin typeface="Calibri" panose="020F0502020204030204" pitchFamily="34" charset="0"/>
                    <a:ea typeface="Calibri" panose="020F0502020204030204" pitchFamily="34" charset="0"/>
                    <a:cs typeface="Calibri" panose="020F0502020204030204" pitchFamily="34" charset="0"/>
                  </a:rPr>
                  <a:t>kl</a:t>
                </a:r>
                <a:r>
                  <a:rPr lang="en-US" sz="1800" dirty="0">
                    <a:latin typeface="Calibri" panose="020F0502020204030204" pitchFamily="34" charset="0"/>
                    <a:ea typeface="Calibri" panose="020F0502020204030204" pitchFamily="34" charset="0"/>
                    <a:cs typeface="Calibri" panose="020F0502020204030204" pitchFamily="34" charset="0"/>
                  </a:rPr>
                  <a:t>, and the current at the receiving end is 0.</a:t>
                </a:r>
              </a:p>
            </p:txBody>
          </p:sp>
        </mc:Choice>
        <mc:Fallback xmlns="">
          <p:sp>
            <p:nvSpPr>
              <p:cNvPr id="12" name="TextBox 11">
                <a:extLst>
                  <a:ext uri="{FF2B5EF4-FFF2-40B4-BE49-F238E27FC236}">
                    <a16:creationId xmlns:a16="http://schemas.microsoft.com/office/drawing/2014/main" id="{4BF5C096-109D-8303-3AEE-47B294137982}"/>
                  </a:ext>
                </a:extLst>
              </p:cNvPr>
              <p:cNvSpPr txBox="1">
                <a:spLocks noRot="1" noChangeAspect="1" noMove="1" noResize="1" noEditPoints="1" noAdjustHandles="1" noChangeArrowheads="1" noChangeShapeType="1" noTextEdit="1"/>
              </p:cNvSpPr>
              <p:nvPr/>
            </p:nvSpPr>
            <p:spPr>
              <a:xfrm>
                <a:off x="352695" y="1248139"/>
                <a:ext cx="8229599" cy="2769989"/>
              </a:xfrm>
              <a:prstGeom prst="rect">
                <a:avLst/>
              </a:prstGeom>
              <a:blipFill>
                <a:blip r:embed="rId2"/>
                <a:stretch>
                  <a:fillRect l="-519" t="-1322" r="-593" b="-2643"/>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016E64FC-3E81-EBAA-504F-22D42C72621B}"/>
              </a:ext>
            </a:extLst>
          </p:cNvPr>
          <p:cNvPicPr>
            <a:picLocks noChangeAspect="1"/>
          </p:cNvPicPr>
          <p:nvPr/>
        </p:nvPicPr>
        <p:blipFill>
          <a:blip r:embed="rId3"/>
          <a:stretch>
            <a:fillRect/>
          </a:stretch>
        </p:blipFill>
        <p:spPr>
          <a:xfrm>
            <a:off x="2969909" y="4018128"/>
            <a:ext cx="3408317" cy="1510074"/>
          </a:xfrm>
          <a:prstGeom prst="rect">
            <a:avLst/>
          </a:prstGeom>
        </p:spPr>
      </p:pic>
      <p:sp>
        <p:nvSpPr>
          <p:cNvPr id="7" name="TextBox 6">
            <a:extLst>
              <a:ext uri="{FF2B5EF4-FFF2-40B4-BE49-F238E27FC236}">
                <a16:creationId xmlns:a16="http://schemas.microsoft.com/office/drawing/2014/main" id="{253202A2-C8DA-28BE-CA43-39F59A4DB58A}"/>
              </a:ext>
            </a:extLst>
          </p:cNvPr>
          <p:cNvSpPr txBox="1"/>
          <p:nvPr/>
        </p:nvSpPr>
        <p:spPr>
          <a:xfrm>
            <a:off x="2867842" y="5528202"/>
            <a:ext cx="3408316" cy="523220"/>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Fig: Feeder with load distributed uniformly in a rectangular service area</a:t>
            </a:r>
          </a:p>
        </p:txBody>
      </p:sp>
      <p:sp>
        <p:nvSpPr>
          <p:cNvPr id="6" name="Footer Placeholder 4">
            <a:extLst>
              <a:ext uri="{FF2B5EF4-FFF2-40B4-BE49-F238E27FC236}">
                <a16:creationId xmlns:a16="http://schemas.microsoft.com/office/drawing/2014/main" id="{0D56E77C-E1D4-8D1F-A0E8-B37C3F13E283}"/>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5862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43</a:t>
            </a:fld>
            <a:endParaRPr 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BF5C096-109D-8303-3AEE-47B294137982}"/>
                  </a:ext>
                </a:extLst>
              </p:cNvPr>
              <p:cNvSpPr txBox="1"/>
              <p:nvPr/>
            </p:nvSpPr>
            <p:spPr>
              <a:xfrm>
                <a:off x="404042" y="664643"/>
                <a:ext cx="4741819" cy="5810117"/>
              </a:xfrm>
              <a:prstGeom prst="rect">
                <a:avLst/>
              </a:prstGeom>
              <a:noFill/>
            </p:spPr>
            <p:txBody>
              <a:bodyPr wrap="square">
                <a:spAutoFit/>
              </a:bodyPr>
              <a:lstStyle/>
              <a:p>
                <a:pPr marL="285750" marR="0" indent="-285750" algn="just">
                  <a:spcBef>
                    <a:spcPts val="0"/>
                  </a:spcBef>
                  <a:spcAft>
                    <a:spcPts val="1200"/>
                  </a:spcAft>
                  <a:buClr>
                    <a:srgbClr val="C00000"/>
                  </a:buClr>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Fig (b) shows the plot of the magnitude of a current assuming that the current throughout the feeder has the same phase angle.</a:t>
                </a:r>
              </a:p>
              <a:p>
                <a:pPr marL="285750" marR="0" indent="-285750">
                  <a:spcBef>
                    <a:spcPts val="0"/>
                  </a:spcBef>
                  <a:spcAft>
                    <a:spcPts val="1200"/>
                  </a:spcAft>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From this figure, we get</a:t>
                </a:r>
              </a:p>
              <a:p>
                <a:pPr marL="0" marR="0">
                  <a:spcBef>
                    <a:spcPts val="0"/>
                  </a:spcBef>
                  <a:spcAft>
                    <a:spcPts val="120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𝑠</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𝑘𝑥</m:t>
                      </m:r>
                    </m:oMath>
                  </m:oMathPara>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200"/>
                  </a:spcAft>
                </a:pPr>
                <a:r>
                  <a:rPr lang="en-US" sz="1800" dirty="0">
                    <a:effectLst/>
                    <a:latin typeface="Calibri" panose="020F0502020204030204" pitchFamily="34" charset="0"/>
                    <a:ea typeface="Calibri" panose="020F0502020204030204" pitchFamily="34" charset="0"/>
                    <a:cs typeface="Calibri" panose="020F0502020204030204" pitchFamily="34" charset="0"/>
                  </a:rPr>
                  <a:t>or,</a:t>
                </a:r>
              </a:p>
              <a:p>
                <a:pPr marL="0" marR="0">
                  <a:spcBef>
                    <a:spcPts val="0"/>
                  </a:spcBef>
                  <a:spcAft>
                    <a:spcPts val="1200"/>
                  </a:spcAft>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𝑠</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𝑠</m:t>
                                    </m:r>
                                  </m:sub>
                                </m:sSub>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𝑙</m:t>
                                </m:r>
                              </m:den>
                            </m:f>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e>
                        </m:mr>
                        <m:mr>
                          <m:e>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𝑠</m:t>
                                </m:r>
                              </m:sub>
                            </m:sSub>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𝑙</m:t>
                                    </m:r>
                                  </m:den>
                                </m:f>
                              </m:e>
                            </m:d>
                          </m:e>
                        </m:mr>
                      </m:m>
                    </m:oMath>
                  </m:oMathPara>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gn="just">
                  <a:spcBef>
                    <a:spcPts val="0"/>
                  </a:spcBef>
                  <a:spcAft>
                    <a:spcPts val="1200"/>
                  </a:spcAft>
                  <a:buClr>
                    <a:srgbClr val="C00000"/>
                  </a:buClr>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C</a:t>
                </a:r>
                <a:r>
                  <a:rPr lang="en-US" sz="1800" dirty="0">
                    <a:effectLst/>
                    <a:latin typeface="Calibri" panose="020F0502020204030204" pitchFamily="34" charset="0"/>
                    <a:ea typeface="Calibri" panose="020F0502020204030204" pitchFamily="34" charset="0"/>
                    <a:cs typeface="Calibri" panose="020F0502020204030204" pitchFamily="34" charset="0"/>
                  </a:rPr>
                  <a:t>onsider a differential element of the feeder of length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𝑑𝑥</m:t>
                    </m:r>
                  </m:oMath>
                </a14:m>
                <a:r>
                  <a:rPr lang="en-US" sz="1800" dirty="0">
                    <a:effectLst/>
                    <a:latin typeface="Calibri" panose="020F0502020204030204" pitchFamily="34" charset="0"/>
                    <a:ea typeface="Calibri" panose="020F0502020204030204" pitchFamily="34" charset="0"/>
                    <a:cs typeface="Calibri" panose="020F0502020204030204" pitchFamily="34" charset="0"/>
                  </a:rPr>
                  <a:t> at a distance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1800" dirty="0">
                    <a:effectLst/>
                    <a:latin typeface="Calibri" panose="020F0502020204030204" pitchFamily="34" charset="0"/>
                    <a:ea typeface="Calibri" panose="020F0502020204030204" pitchFamily="34" charset="0"/>
                    <a:cs typeface="Calibri" panose="020F0502020204030204" pitchFamily="34" charset="0"/>
                  </a:rPr>
                  <a:t>. With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𝑧</m:t>
                    </m:r>
                  </m:oMath>
                </a14:m>
                <a:r>
                  <a:rPr lang="en-US" sz="1800" dirty="0">
                    <a:effectLst/>
                    <a:latin typeface="Calibri" panose="020F0502020204030204" pitchFamily="34" charset="0"/>
                    <a:ea typeface="Calibri" panose="020F0502020204030204" pitchFamily="34" charset="0"/>
                    <a:cs typeface="Calibri" panose="020F0502020204030204" pitchFamily="34" charset="0"/>
                  </a:rPr>
                  <a:t> ohms/mile as impedance of the feeder, the differential voltage across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𝑑𝑥</m:t>
                    </m:r>
                  </m:oMath>
                </a14:m>
                <a:r>
                  <a:rPr lang="en-US" sz="1800" dirty="0">
                    <a:effectLst/>
                    <a:latin typeface="Calibri" panose="020F0502020204030204" pitchFamily="34" charset="0"/>
                    <a:ea typeface="Calibri" panose="020F0502020204030204" pitchFamily="34" charset="0"/>
                    <a:cs typeface="Calibri" panose="020F0502020204030204" pitchFamily="34" charset="0"/>
                  </a:rPr>
                  <a:t> is,</a:t>
                </a:r>
              </a:p>
              <a:p>
                <a:pPr marL="0" marR="0" algn="ctr">
                  <a:spcBef>
                    <a:spcPts val="0"/>
                  </a:spcBef>
                  <a:spcAft>
                    <a:spcPts val="1200"/>
                  </a:spcAft>
                </a:pPr>
                <a14:m>
                  <m:oMath xmlns:m="http://schemas.openxmlformats.org/officeDocument/2006/math">
                    <m:m>
                      <m:mPr>
                        <m:plcHide m:val="on"/>
                        <m:mcs>
                          <m:mc>
                            <m:mcPr>
                              <m:count m:val="2"/>
                              <m:mcJc m:val="center"/>
                            </m:mcPr>
                          </m:mc>
                        </m:mcs>
                        <m:ctrlPr>
                          <a:rPr lang="en-US" sz="1800" i="1" smtClean="0">
                            <a:effectLst/>
                            <a:latin typeface="Cambria Math" panose="02040503050406030204" pitchFamily="18" charset="0"/>
                            <a:ea typeface="Calibri" panose="020F0502020204030204" pitchFamily="34" charset="0"/>
                            <a:cs typeface="Times New Roman" panose="02020603050405020304" pitchFamily="18" charset="0"/>
                          </a:rPr>
                        </m:ctrlPr>
                      </m:mPr>
                      <m: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𝑑</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𝐷</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𝑧𝑑𝑥</m:t>
                          </m:r>
                          <m:r>
                            <a:rPr lang="en-US" sz="1800" b="0" i="0"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latin typeface="Cambria Math" panose="02040503050406030204" pitchFamily="18" charset="0"/>
                                  <a:ea typeface="Calibri" panose="020F0502020204030204" pitchFamily="34" charset="0"/>
                                  <a:cs typeface="Times New Roman" panose="02020603050405020304" pitchFamily="18" charset="0"/>
                                </a:rPr>
                                <m:t>𝑠</m:t>
                              </m:r>
                            </m:sub>
                          </m:sSub>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a:latin typeface="Cambria Math" panose="02040503050406030204" pitchFamily="18" charset="0"/>
                                  <a:ea typeface="Calibri" panose="020F0502020204030204" pitchFamily="34" charset="0"/>
                                  <a:cs typeface="Times New Roman" panose="02020603050405020304" pitchFamily="18" charset="0"/>
                                </a:rPr>
                                <m:t>1</m:t>
                              </m:r>
                              <m:r>
                                <a:rPr lang="en-US" sz="1800"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en-US" sz="1800" i="1">
                                      <a:latin typeface="Cambria Math" panose="02040503050406030204" pitchFamily="18" charset="0"/>
                                      <a:ea typeface="Calibri" panose="020F0502020204030204" pitchFamily="34" charset="0"/>
                                      <a:cs typeface="Times New Roman" panose="02020603050405020304" pitchFamily="18" charset="0"/>
                                    </a:rPr>
                                    <m:t>𝑥</m:t>
                                  </m:r>
                                </m:num>
                                <m:den>
                                  <m:r>
                                    <a:rPr lang="en-US" sz="1800" i="1">
                                      <a:latin typeface="Cambria Math" panose="02040503050406030204" pitchFamily="18" charset="0"/>
                                      <a:ea typeface="Calibri" panose="020F0502020204030204" pitchFamily="34" charset="0"/>
                                      <a:cs typeface="Times New Roman" panose="02020603050405020304" pitchFamily="18" charset="0"/>
                                    </a:rPr>
                                    <m:t>𝑙</m:t>
                                  </m:r>
                                </m:den>
                              </m:f>
                            </m:e>
                          </m:d>
                          <m:r>
                            <a:rPr lang="en-US" sz="1800" i="1">
                              <a:latin typeface="Cambria Math" panose="02040503050406030204" pitchFamily="18" charset="0"/>
                              <a:ea typeface="Calibri" panose="020F0502020204030204" pitchFamily="34" charset="0"/>
                              <a:cs typeface="Times New Roman" panose="02020603050405020304" pitchFamily="18" charset="0"/>
                            </a:rPr>
                            <m:t>𝑧𝑑𝑥</m:t>
                          </m:r>
                        </m:e>
                      </m:mr>
                      <m:mr>
                        <m:e/>
                        <m:e/>
                      </m:mr>
                    </m:m>
                  </m:oMath>
                </a14:m>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285750" marR="0" indent="-285750" algn="just">
                  <a:spcBef>
                    <a:spcPts val="0"/>
                  </a:spcBef>
                  <a:spcAft>
                    <a:spcPts val="1200"/>
                  </a:spcAft>
                  <a:buClr>
                    <a:srgbClr val="C00000"/>
                  </a:buClr>
                  <a:buFont typeface="Arial" panose="020B0604020202020204" pitchFamily="34" charset="0"/>
                  <a:buChar char="•"/>
                </a:pPr>
                <a:endParaRPr lang="en-US" sz="1800" dirty="0">
                  <a:latin typeface="+mn-lt"/>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4BF5C096-109D-8303-3AEE-47B294137982}"/>
                  </a:ext>
                </a:extLst>
              </p:cNvPr>
              <p:cNvSpPr txBox="1">
                <a:spLocks noRot="1" noChangeAspect="1" noMove="1" noResize="1" noEditPoints="1" noAdjustHandles="1" noChangeArrowheads="1" noChangeShapeType="1" noTextEdit="1"/>
              </p:cNvSpPr>
              <p:nvPr/>
            </p:nvSpPr>
            <p:spPr>
              <a:xfrm>
                <a:off x="404042" y="664643"/>
                <a:ext cx="4741819" cy="5810117"/>
              </a:xfrm>
              <a:prstGeom prst="rect">
                <a:avLst/>
              </a:prstGeom>
              <a:blipFill>
                <a:blip r:embed="rId2"/>
                <a:stretch>
                  <a:fillRect l="-1028" t="-525" r="-1157"/>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3BCC47FE-7A88-911C-E4B7-BF558C629B4A}"/>
              </a:ext>
            </a:extLst>
          </p:cNvPr>
          <p:cNvPicPr>
            <a:picLocks noChangeAspect="1"/>
          </p:cNvPicPr>
          <p:nvPr/>
        </p:nvPicPr>
        <p:blipFill>
          <a:blip r:embed="rId3"/>
          <a:stretch>
            <a:fillRect/>
          </a:stretch>
        </p:blipFill>
        <p:spPr>
          <a:xfrm>
            <a:off x="5331641" y="981326"/>
            <a:ext cx="3408317" cy="1510074"/>
          </a:xfrm>
          <a:prstGeom prst="rect">
            <a:avLst/>
          </a:prstGeom>
        </p:spPr>
      </p:pic>
      <p:sp>
        <p:nvSpPr>
          <p:cNvPr id="10" name="TextBox 9">
            <a:extLst>
              <a:ext uri="{FF2B5EF4-FFF2-40B4-BE49-F238E27FC236}">
                <a16:creationId xmlns:a16="http://schemas.microsoft.com/office/drawing/2014/main" id="{E304CEC8-8BE7-ED30-C695-4B21264E0E71}"/>
              </a:ext>
            </a:extLst>
          </p:cNvPr>
          <p:cNvSpPr txBox="1"/>
          <p:nvPr/>
        </p:nvSpPr>
        <p:spPr>
          <a:xfrm>
            <a:off x="5637709" y="2491400"/>
            <a:ext cx="2796179" cy="738664"/>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Fig (a): Feeder with load distributed uniformly in a rectangular service area</a:t>
            </a:r>
          </a:p>
        </p:txBody>
      </p:sp>
      <p:pic>
        <p:nvPicPr>
          <p:cNvPr id="13" name="Picture 12">
            <a:extLst>
              <a:ext uri="{FF2B5EF4-FFF2-40B4-BE49-F238E27FC236}">
                <a16:creationId xmlns:a16="http://schemas.microsoft.com/office/drawing/2014/main" id="{5656743E-F3AC-7CCC-1E32-B91AB0C104F8}"/>
              </a:ext>
            </a:extLst>
          </p:cNvPr>
          <p:cNvPicPr>
            <a:picLocks noChangeAspect="1"/>
          </p:cNvPicPr>
          <p:nvPr/>
        </p:nvPicPr>
        <p:blipFill>
          <a:blip r:embed="rId4"/>
          <a:stretch>
            <a:fillRect/>
          </a:stretch>
        </p:blipFill>
        <p:spPr>
          <a:xfrm>
            <a:off x="6116363" y="3429000"/>
            <a:ext cx="1838869" cy="1838869"/>
          </a:xfrm>
          <a:prstGeom prst="rect">
            <a:avLst/>
          </a:prstGeom>
        </p:spPr>
      </p:pic>
      <p:sp>
        <p:nvSpPr>
          <p:cNvPr id="16" name="TextBox 15">
            <a:extLst>
              <a:ext uri="{FF2B5EF4-FFF2-40B4-BE49-F238E27FC236}">
                <a16:creationId xmlns:a16="http://schemas.microsoft.com/office/drawing/2014/main" id="{7C37B586-76B9-B4D2-1F25-9046BB1365CB}"/>
              </a:ext>
            </a:extLst>
          </p:cNvPr>
          <p:cNvSpPr txBox="1"/>
          <p:nvPr/>
        </p:nvSpPr>
        <p:spPr>
          <a:xfrm>
            <a:off x="5637709" y="5267869"/>
            <a:ext cx="2796179"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Fig (b): Current on the feeder</a:t>
            </a:r>
          </a:p>
        </p:txBody>
      </p:sp>
      <p:sp>
        <p:nvSpPr>
          <p:cNvPr id="3" name="Footer Placeholder 4">
            <a:extLst>
              <a:ext uri="{FF2B5EF4-FFF2-40B4-BE49-F238E27FC236}">
                <a16:creationId xmlns:a16="http://schemas.microsoft.com/office/drawing/2014/main" id="{D2C5A23E-263B-3D96-5A0E-A024CC7D197B}"/>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7911975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44</a:t>
            </a:fld>
            <a:endParaRPr 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BF5C096-109D-8303-3AEE-47B294137982}"/>
                  </a:ext>
                </a:extLst>
              </p:cNvPr>
              <p:cNvSpPr txBox="1"/>
              <p:nvPr/>
            </p:nvSpPr>
            <p:spPr>
              <a:xfrm>
                <a:off x="404042" y="664643"/>
                <a:ext cx="4741819" cy="5642699"/>
              </a:xfrm>
              <a:prstGeom prst="rect">
                <a:avLst/>
              </a:prstGeom>
              <a:noFill/>
            </p:spPr>
            <p:txBody>
              <a:bodyPr wrap="square">
                <a:spAutoFit/>
              </a:bodyPr>
              <a:lstStyle/>
              <a:p>
                <a:pPr marL="285750" marR="0" indent="-285750">
                  <a:spcBef>
                    <a:spcPts val="0"/>
                  </a:spcBef>
                  <a:spcAft>
                    <a:spcPts val="1200"/>
                  </a:spcAft>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Therefore, the voltage drop on the feeder is</a:t>
                </a:r>
              </a:p>
              <a:p>
                <a:pPr marL="0" marR="0">
                  <a:spcBef>
                    <a:spcPts val="0"/>
                  </a:spcBef>
                  <a:spcAft>
                    <a:spcPts val="1200"/>
                  </a:spcAft>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𝐷𝑙</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nary>
                              <m:naryPr>
                                <m:limLoc m:val="subSup"/>
                                <m:grow m:val="on"/>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1800">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𝑙</m:t>
                                </m:r>
                              </m:sup>
                              <m:e>
                                <m:r>
                                  <a:rPr lang="en-US" sz="1800">
                                    <a:effectLst/>
                                    <a:latin typeface="Cambria Math" panose="02040503050406030204" pitchFamily="18" charset="0"/>
                                    <a:ea typeface="Calibri" panose="020F0502020204030204" pitchFamily="34" charset="0"/>
                                    <a:cs typeface="Times New Roman" panose="02020603050405020304" pitchFamily="18" charset="0"/>
                                  </a:rPr>
                                  <m:t> </m:t>
                                </m:r>
                              </m:e>
                            </m:nary>
                            <m:r>
                              <a:rPr lang="en-US" sz="1800">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𝑠</m:t>
                                </m:r>
                              </m:sub>
                            </m:sSub>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𝑙</m:t>
                                    </m:r>
                                  </m:den>
                                </m:f>
                              </m:e>
                            </m:d>
                            <m:r>
                              <a:rPr lang="en-US" sz="1800" i="1">
                                <a:effectLst/>
                                <a:latin typeface="Cambria Math" panose="02040503050406030204" pitchFamily="18" charset="0"/>
                                <a:ea typeface="Calibri" panose="020F0502020204030204" pitchFamily="34" charset="0"/>
                                <a:cs typeface="Times New Roman" panose="02020603050405020304" pitchFamily="18" charset="0"/>
                              </a:rPr>
                              <m:t>𝑧𝑑𝑥</m:t>
                            </m:r>
                          </m:e>
                        </m:mr>
                        <m:mr>
                          <m:e>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800">
                                    <a:effectLst/>
                                    <a:latin typeface="Cambria Math" panose="02040503050406030204" pitchFamily="18" charset="0"/>
                                    <a:ea typeface="Calibri" panose="020F0502020204030204" pitchFamily="34" charset="0"/>
                                    <a:cs typeface="Times New Roman" panose="02020603050405020304" pitchFamily="18" charset="0"/>
                                  </a:rPr>
                                  <m:t>2</m:t>
                                </m:r>
                              </m:den>
                            </m:f>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𝑠</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𝑧𝑙</m:t>
                            </m:r>
                            <m:r>
                              <a:rPr lang="en-US" sz="18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V</m:t>
                            </m:r>
                          </m:e>
                        </m:mr>
                      </m:m>
                    </m:oMath>
                  </m:oMathPara>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gn="just">
                  <a:spcBef>
                    <a:spcPts val="0"/>
                  </a:spcBef>
                  <a:spcAft>
                    <a:spcPts val="1200"/>
                  </a:spcAft>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We can also compute losses on the feeder by considering differential power loss with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𝑟</m:t>
                    </m:r>
                  </m:oMath>
                </a14:m>
                <a:r>
                  <a:rPr lang="en-US" sz="1800" dirty="0">
                    <a:effectLst/>
                    <a:latin typeface="Calibri" panose="020F0502020204030204" pitchFamily="34" charset="0"/>
                    <a:ea typeface="Calibri" panose="020F0502020204030204" pitchFamily="34" charset="0"/>
                    <a:cs typeface="Calibri" panose="020F0502020204030204" pitchFamily="34" charset="0"/>
                  </a:rPr>
                  <a:t> ohms/mile as the resistance of the feeder.</a:t>
                </a:r>
              </a:p>
              <a:p>
                <a:pPr marL="0" marR="0">
                  <a:spcBef>
                    <a:spcPts val="0"/>
                  </a:spcBef>
                  <a:spcAft>
                    <a:spcPts val="1200"/>
                  </a:spcAft>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mPr>
                        <m: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𝑑</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𝐿𝑆𝑥</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sub>
                              <m:sup>
                                <m:r>
                                  <a:rPr lang="en-US" sz="1800">
                                    <a:effectLst/>
                                    <a:latin typeface="Cambria Math" panose="02040503050406030204" pitchFamily="18" charset="0"/>
                                    <a:ea typeface="Calibri" panose="020F0502020204030204" pitchFamily="34" charset="0"/>
                                    <a:cs typeface="Times New Roman" panose="02020603050405020304" pitchFamily="18" charset="0"/>
                                  </a:rPr>
                                  <m:t>2</m:t>
                                </m:r>
                              </m:sup>
                            </m:sSubSup>
                            <m:r>
                              <a:rPr lang="en-US" sz="1800" i="1">
                                <a:effectLst/>
                                <a:latin typeface="Cambria Math" panose="02040503050406030204" pitchFamily="18" charset="0"/>
                                <a:ea typeface="Calibri" panose="020F0502020204030204" pitchFamily="34" charset="0"/>
                                <a:cs typeface="Times New Roman" panose="02020603050405020304" pitchFamily="18" charset="0"/>
                              </a:rPr>
                              <m:t>𝑟𝑑𝑥</m:t>
                            </m:r>
                          </m:e>
                        </m:mr>
                        <m:mr>
                          <m:e>
                            <m:r>
                              <a:rPr lang="en-US" sz="1800">
                                <a:effectLst/>
                                <a:latin typeface="Cambria Math" panose="02040503050406030204" pitchFamily="18" charset="0"/>
                                <a:ea typeface="Calibri" panose="020F0502020204030204" pitchFamily="34" charset="0"/>
                                <a:cs typeface="Times New Roman" panose="02020603050405020304" pitchFamily="18" charset="0"/>
                              </a:rPr>
                              <m:t>=</m:t>
                            </m:r>
                          </m:e>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𝑠</m:t>
                                </m:r>
                              </m:sub>
                              <m:sup>
                                <m:r>
                                  <a:rPr lang="en-US" sz="1800">
                                    <a:effectLst/>
                                    <a:latin typeface="Cambria Math" panose="02040503050406030204" pitchFamily="18" charset="0"/>
                                    <a:ea typeface="Calibri" panose="020F0502020204030204" pitchFamily="34" charset="0"/>
                                    <a:cs typeface="Times New Roman" panose="02020603050405020304" pitchFamily="18" charset="0"/>
                                  </a:rPr>
                                  <m:t>2</m:t>
                                </m:r>
                              </m:sup>
                            </m:sSubSup>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𝑙</m:t>
                                        </m:r>
                                      </m:den>
                                    </m:f>
                                  </m:e>
                                </m:d>
                              </m:e>
                              <m:sup>
                                <m:r>
                                  <a:rPr lang="en-US" sz="18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𝑟𝑑𝑥</m:t>
                            </m:r>
                          </m:e>
                        </m:mr>
                      </m:m>
                    </m:oMath>
                  </m:oMathPara>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20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Then, the power loss per phase is</a:t>
                </a:r>
              </a:p>
              <a:p>
                <a:pPr marL="0" marR="0">
                  <a:spcBef>
                    <a:spcPts val="0"/>
                  </a:spcBef>
                  <a:spcAft>
                    <a:spcPts val="1200"/>
                  </a:spcAft>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𝐿𝑆</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nary>
                              <m:naryPr>
                                <m:limLoc m:val="subSup"/>
                                <m:grow m:val="on"/>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1800">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𝑙</m:t>
                                </m:r>
                              </m:sup>
                              <m:e>
                                <m:r>
                                  <a:rPr lang="en-US" sz="1800">
                                    <a:effectLst/>
                                    <a:latin typeface="Cambria Math" panose="02040503050406030204" pitchFamily="18" charset="0"/>
                                    <a:ea typeface="Calibri" panose="020F0502020204030204" pitchFamily="34" charset="0"/>
                                    <a:cs typeface="Times New Roman" panose="02020603050405020304" pitchFamily="18" charset="0"/>
                                  </a:rPr>
                                  <m:t> </m:t>
                                </m:r>
                              </m:e>
                            </m:nary>
                            <m:r>
                              <a:rPr lang="en-US" sz="1800">
                                <a:effectLst/>
                                <a:latin typeface="Cambria Math" panose="02040503050406030204" pitchFamily="18" charset="0"/>
                                <a:ea typeface="Calibri" panose="020F0502020204030204" pitchFamily="34" charset="0"/>
                                <a:cs typeface="Times New Roman" panose="02020603050405020304" pitchFamily="18" charset="0"/>
                              </a:rPr>
                              <m:t> </m:t>
                            </m:r>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𝑠</m:t>
                                </m:r>
                              </m:sub>
                              <m:sup>
                                <m:r>
                                  <a:rPr lang="en-US" sz="1800">
                                    <a:effectLst/>
                                    <a:latin typeface="Cambria Math" panose="02040503050406030204" pitchFamily="18" charset="0"/>
                                    <a:ea typeface="Calibri" panose="020F0502020204030204" pitchFamily="34" charset="0"/>
                                    <a:cs typeface="Times New Roman" panose="02020603050405020304" pitchFamily="18" charset="0"/>
                                  </a:rPr>
                                  <m:t>2</m:t>
                                </m:r>
                              </m:sup>
                            </m:sSubSup>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𝑙</m:t>
                                        </m:r>
                                      </m:den>
                                    </m:f>
                                  </m:e>
                                </m:d>
                              </m:e>
                              <m:sup>
                                <m:r>
                                  <a:rPr lang="en-US" sz="18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𝑟𝑑𝑥</m:t>
                            </m:r>
                          </m:e>
                        </m:mr>
                        <m:mr>
                          <m:e>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800">
                                    <a:effectLst/>
                                    <a:latin typeface="Cambria Math" panose="02040503050406030204" pitchFamily="18" charset="0"/>
                                    <a:ea typeface="Calibri" panose="020F0502020204030204" pitchFamily="34" charset="0"/>
                                    <a:cs typeface="Times New Roman" panose="02020603050405020304" pitchFamily="18" charset="0"/>
                                  </a:rPr>
                                  <m:t>3</m:t>
                                </m:r>
                              </m:den>
                            </m:f>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𝑠</m:t>
                                </m:r>
                              </m:sub>
                              <m:sup>
                                <m:r>
                                  <a:rPr lang="en-US" sz="1800">
                                    <a:effectLst/>
                                    <a:latin typeface="Cambria Math" panose="02040503050406030204" pitchFamily="18" charset="0"/>
                                    <a:ea typeface="Calibri" panose="020F0502020204030204" pitchFamily="34" charset="0"/>
                                    <a:cs typeface="Times New Roman" panose="02020603050405020304" pitchFamily="18" charset="0"/>
                                  </a:rPr>
                                  <m:t>2</m:t>
                                </m:r>
                              </m:sup>
                            </m:sSubSup>
                            <m:r>
                              <a:rPr lang="en-US" sz="1800" i="1">
                                <a:effectLst/>
                                <a:latin typeface="Cambria Math" panose="02040503050406030204" pitchFamily="18" charset="0"/>
                                <a:ea typeface="Calibri" panose="020F0502020204030204" pitchFamily="34" charset="0"/>
                                <a:cs typeface="Times New Roman" panose="02020603050405020304" pitchFamily="18" charset="0"/>
                              </a:rPr>
                              <m:t>𝑟𝑙</m:t>
                            </m:r>
                          </m:e>
                        </m:mr>
                      </m:m>
                    </m:oMath>
                  </m:oMathPara>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2" name="TextBox 11">
                <a:extLst>
                  <a:ext uri="{FF2B5EF4-FFF2-40B4-BE49-F238E27FC236}">
                    <a16:creationId xmlns:a16="http://schemas.microsoft.com/office/drawing/2014/main" id="{4BF5C096-109D-8303-3AEE-47B294137982}"/>
                  </a:ext>
                </a:extLst>
              </p:cNvPr>
              <p:cNvSpPr txBox="1">
                <a:spLocks noRot="1" noChangeAspect="1" noMove="1" noResize="1" noEditPoints="1" noAdjustHandles="1" noChangeArrowheads="1" noChangeShapeType="1" noTextEdit="1"/>
              </p:cNvSpPr>
              <p:nvPr/>
            </p:nvSpPr>
            <p:spPr>
              <a:xfrm>
                <a:off x="404042" y="664643"/>
                <a:ext cx="4741819" cy="5642699"/>
              </a:xfrm>
              <a:prstGeom prst="rect">
                <a:avLst/>
              </a:prstGeom>
              <a:blipFill>
                <a:blip r:embed="rId2"/>
                <a:stretch>
                  <a:fillRect l="-1028" t="-540" r="-1157"/>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3BCC47FE-7A88-911C-E4B7-BF558C629B4A}"/>
              </a:ext>
            </a:extLst>
          </p:cNvPr>
          <p:cNvPicPr>
            <a:picLocks noChangeAspect="1"/>
          </p:cNvPicPr>
          <p:nvPr/>
        </p:nvPicPr>
        <p:blipFill>
          <a:blip r:embed="rId3"/>
          <a:stretch>
            <a:fillRect/>
          </a:stretch>
        </p:blipFill>
        <p:spPr>
          <a:xfrm>
            <a:off x="5331641" y="981326"/>
            <a:ext cx="3408317" cy="1510074"/>
          </a:xfrm>
          <a:prstGeom prst="rect">
            <a:avLst/>
          </a:prstGeom>
        </p:spPr>
      </p:pic>
      <p:sp>
        <p:nvSpPr>
          <p:cNvPr id="10" name="TextBox 9">
            <a:extLst>
              <a:ext uri="{FF2B5EF4-FFF2-40B4-BE49-F238E27FC236}">
                <a16:creationId xmlns:a16="http://schemas.microsoft.com/office/drawing/2014/main" id="{E304CEC8-8BE7-ED30-C695-4B21264E0E71}"/>
              </a:ext>
            </a:extLst>
          </p:cNvPr>
          <p:cNvSpPr txBox="1"/>
          <p:nvPr/>
        </p:nvSpPr>
        <p:spPr>
          <a:xfrm>
            <a:off x="5637709" y="2491400"/>
            <a:ext cx="2796179" cy="738664"/>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Fig (a): Feeder with load distributed uniformly in a rectangular service area</a:t>
            </a:r>
          </a:p>
        </p:txBody>
      </p:sp>
      <p:pic>
        <p:nvPicPr>
          <p:cNvPr id="13" name="Picture 12">
            <a:extLst>
              <a:ext uri="{FF2B5EF4-FFF2-40B4-BE49-F238E27FC236}">
                <a16:creationId xmlns:a16="http://schemas.microsoft.com/office/drawing/2014/main" id="{5656743E-F3AC-7CCC-1E32-B91AB0C104F8}"/>
              </a:ext>
            </a:extLst>
          </p:cNvPr>
          <p:cNvPicPr>
            <a:picLocks noChangeAspect="1"/>
          </p:cNvPicPr>
          <p:nvPr/>
        </p:nvPicPr>
        <p:blipFill>
          <a:blip r:embed="rId4"/>
          <a:stretch>
            <a:fillRect/>
          </a:stretch>
        </p:blipFill>
        <p:spPr>
          <a:xfrm>
            <a:off x="6116363" y="3429000"/>
            <a:ext cx="1838869" cy="1838869"/>
          </a:xfrm>
          <a:prstGeom prst="rect">
            <a:avLst/>
          </a:prstGeom>
        </p:spPr>
      </p:pic>
      <p:sp>
        <p:nvSpPr>
          <p:cNvPr id="16" name="TextBox 15">
            <a:extLst>
              <a:ext uri="{FF2B5EF4-FFF2-40B4-BE49-F238E27FC236}">
                <a16:creationId xmlns:a16="http://schemas.microsoft.com/office/drawing/2014/main" id="{7C37B586-76B9-B4D2-1F25-9046BB1365CB}"/>
              </a:ext>
            </a:extLst>
          </p:cNvPr>
          <p:cNvSpPr txBox="1"/>
          <p:nvPr/>
        </p:nvSpPr>
        <p:spPr>
          <a:xfrm>
            <a:off x="5637709" y="5267869"/>
            <a:ext cx="2796179"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Fig (b): Current on the feeder</a:t>
            </a:r>
          </a:p>
        </p:txBody>
      </p:sp>
      <p:sp>
        <p:nvSpPr>
          <p:cNvPr id="3" name="Footer Placeholder 4">
            <a:extLst>
              <a:ext uri="{FF2B5EF4-FFF2-40B4-BE49-F238E27FC236}">
                <a16:creationId xmlns:a16="http://schemas.microsoft.com/office/drawing/2014/main" id="{7C71C643-5573-F4CB-A425-1A33876180A7}"/>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20432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45</a:t>
            </a:fld>
            <a:endParaRPr 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BF5C096-109D-8303-3AEE-47B294137982}"/>
                  </a:ext>
                </a:extLst>
              </p:cNvPr>
              <p:cNvSpPr txBox="1"/>
              <p:nvPr/>
            </p:nvSpPr>
            <p:spPr>
              <a:xfrm>
                <a:off x="404042" y="1158471"/>
                <a:ext cx="8282758" cy="3333477"/>
              </a:xfrm>
              <a:prstGeom prst="rect">
                <a:avLst/>
              </a:prstGeom>
              <a:noFill/>
            </p:spPr>
            <p:txBody>
              <a:bodyPr wrap="square">
                <a:spAutoFit/>
              </a:bodyPr>
              <a:lstStyle/>
              <a:p>
                <a:pPr marL="285750" marR="0" indent="-285750">
                  <a:spcBef>
                    <a:spcPts val="0"/>
                  </a:spcBef>
                  <a:spcAft>
                    <a:spcPts val="1200"/>
                  </a:spcAft>
                  <a:buClr>
                    <a:srgbClr val="C00000"/>
                  </a:buClr>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T</a:t>
                </a:r>
                <a:r>
                  <a:rPr lang="en-US" sz="1800" dirty="0">
                    <a:effectLst/>
                    <a:latin typeface="Calibri" panose="020F0502020204030204" pitchFamily="34" charset="0"/>
                    <a:ea typeface="Calibri" panose="020F0502020204030204" pitchFamily="34" charset="0"/>
                    <a:cs typeface="Calibri" panose="020F0502020204030204" pitchFamily="34" charset="0"/>
                  </a:rPr>
                  <a:t>he total power loss for the three phases is</a:t>
                </a:r>
              </a:p>
              <a:p>
                <a:pPr marL="0" marR="0">
                  <a:spcBef>
                    <a:spcPts val="0"/>
                  </a:spcBef>
                  <a:spcAft>
                    <a:spcPts val="120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𝐿𝑆</m:t>
                          </m:r>
                          <m:r>
                            <a:rPr lang="en-US" sz="180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𝑠</m:t>
                          </m:r>
                        </m:sub>
                        <m:sup>
                          <m:r>
                            <a:rPr lang="en-US" sz="1800">
                              <a:effectLst/>
                              <a:latin typeface="Cambria Math" panose="02040503050406030204" pitchFamily="18" charset="0"/>
                              <a:ea typeface="Calibri" panose="020F0502020204030204" pitchFamily="34" charset="0"/>
                              <a:cs typeface="Times New Roman" panose="02020603050405020304" pitchFamily="18" charset="0"/>
                            </a:rPr>
                            <m:t>2</m:t>
                          </m:r>
                        </m:sup>
                      </m:sSubSup>
                      <m:r>
                        <a:rPr lang="en-US" sz="1800" i="1">
                          <a:effectLst/>
                          <a:latin typeface="Cambria Math" panose="02040503050406030204" pitchFamily="18" charset="0"/>
                          <a:ea typeface="Calibri" panose="020F0502020204030204" pitchFamily="34" charset="0"/>
                          <a:cs typeface="Times New Roman" panose="02020603050405020304" pitchFamily="18" charset="0"/>
                        </a:rPr>
                        <m:t>𝑟𝑙</m:t>
                      </m:r>
                    </m:oMath>
                  </m:oMathPara>
                </a14:m>
                <a:endParaRPr lang="en-US" sz="1800" dirty="0">
                  <a:latin typeface="Calibri" panose="020F0502020204030204" pitchFamily="34" charset="0"/>
                  <a:ea typeface="Calibri" panose="020F0502020204030204" pitchFamily="34" charset="0"/>
                  <a:cs typeface="Calibri" panose="020F0502020204030204" pitchFamily="34" charset="0"/>
                </a:endParaRPr>
              </a:p>
              <a:p>
                <a:pPr marL="285750" marR="0" indent="-285750" algn="just">
                  <a:spcBef>
                    <a:spcPts val="0"/>
                  </a:spcBef>
                  <a:spcAft>
                    <a:spcPts val="1200"/>
                  </a:spcAft>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The results shown above are useful for planning studies because while planning we do not have the system topology and actual load values available. All we have are projected values.</a:t>
                </a:r>
              </a:p>
              <a:p>
                <a:pPr marL="285750" marR="0" indent="-285750" algn="just">
                  <a:spcBef>
                    <a:spcPts val="0"/>
                  </a:spcBef>
                  <a:spcAft>
                    <a:spcPts val="1200"/>
                  </a:spcAft>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These approximations are also useful in optimizing operating scenarios where precise calculations may slow down the process of obtaining the final solution. In those cases, approximation can be used to narrow the solution space, and precise calculations can be implemented on a smaller solution space, thus, speeding the overall computation in search for the optimal solution.</a:t>
                </a:r>
              </a:p>
            </p:txBody>
          </p:sp>
        </mc:Choice>
        <mc:Fallback xmlns="">
          <p:sp>
            <p:nvSpPr>
              <p:cNvPr id="12" name="TextBox 11">
                <a:extLst>
                  <a:ext uri="{FF2B5EF4-FFF2-40B4-BE49-F238E27FC236}">
                    <a16:creationId xmlns:a16="http://schemas.microsoft.com/office/drawing/2014/main" id="{4BF5C096-109D-8303-3AEE-47B294137982}"/>
                  </a:ext>
                </a:extLst>
              </p:cNvPr>
              <p:cNvSpPr txBox="1">
                <a:spLocks noRot="1" noChangeAspect="1" noMove="1" noResize="1" noEditPoints="1" noAdjustHandles="1" noChangeArrowheads="1" noChangeShapeType="1" noTextEdit="1"/>
              </p:cNvSpPr>
              <p:nvPr/>
            </p:nvSpPr>
            <p:spPr>
              <a:xfrm>
                <a:off x="404042" y="1158471"/>
                <a:ext cx="8282758" cy="3333477"/>
              </a:xfrm>
              <a:prstGeom prst="rect">
                <a:avLst/>
              </a:prstGeom>
              <a:blipFill>
                <a:blip r:embed="rId2"/>
                <a:stretch>
                  <a:fillRect l="-442" t="-914" r="-662" b="-2011"/>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D4B3D2AB-7EB8-932E-7848-FDDE29B49540}"/>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100939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46</a:t>
            </a:fld>
            <a:endParaRPr lang="en-US" dirty="0"/>
          </a:p>
        </p:txBody>
      </p:sp>
      <p:sp>
        <p:nvSpPr>
          <p:cNvPr id="8" name="TextBox 7">
            <a:extLst>
              <a:ext uri="{FF2B5EF4-FFF2-40B4-BE49-F238E27FC236}">
                <a16:creationId xmlns:a16="http://schemas.microsoft.com/office/drawing/2014/main" id="{BBD101FD-E738-05B5-DBD7-C69C7EB5AA0A}"/>
              </a:ext>
            </a:extLst>
          </p:cNvPr>
          <p:cNvSpPr txBox="1"/>
          <p:nvPr/>
        </p:nvSpPr>
        <p:spPr>
          <a:xfrm>
            <a:off x="457202" y="699462"/>
            <a:ext cx="7746275" cy="369332"/>
          </a:xfrm>
          <a:prstGeom prst="rect">
            <a:avLst/>
          </a:prstGeom>
          <a:noFill/>
        </p:spPr>
        <p:txBody>
          <a:bodyPr wrap="square">
            <a:spAutoFit/>
          </a:bodyPr>
          <a:lstStyle/>
          <a:p>
            <a:pPr algn="just">
              <a:spcBef>
                <a:spcPts val="0"/>
              </a:spcBef>
              <a:spcAft>
                <a:spcPts val="1200"/>
              </a:spcAft>
              <a:buClr>
                <a:srgbClr val="C00000"/>
              </a:buClr>
            </a:pPr>
            <a:r>
              <a:rPr lang="en-US" sz="1800" b="1" dirty="0">
                <a:solidFill>
                  <a:srgbClr val="FF0000"/>
                </a:solidFill>
                <a:latin typeface="Calibri" panose="020F0502020204030204" pitchFamily="34" charset="0"/>
                <a:ea typeface="Calibri" panose="020F0502020204030204" pitchFamily="34" charset="0"/>
                <a:cs typeface="Calibri" panose="020F0502020204030204" pitchFamily="34" charset="0"/>
              </a:rPr>
              <a:t>6.4 Voltage Drop on Radial Feeders Serving a Triangular Area</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BF5C096-109D-8303-3AEE-47B294137982}"/>
                  </a:ext>
                </a:extLst>
              </p:cNvPr>
              <p:cNvSpPr txBox="1"/>
              <p:nvPr/>
            </p:nvSpPr>
            <p:spPr>
              <a:xfrm>
                <a:off x="457201" y="1169314"/>
                <a:ext cx="4968239" cy="4969374"/>
              </a:xfrm>
              <a:prstGeom prst="rect">
                <a:avLst/>
              </a:prstGeom>
              <a:noFill/>
            </p:spPr>
            <p:txBody>
              <a:bodyPr wrap="square">
                <a:spAutoFit/>
              </a:bodyPr>
              <a:lstStyle/>
              <a:p>
                <a:pPr marL="285750" marR="0" indent="-285750" algn="just">
                  <a:spcBef>
                    <a:spcPts val="0"/>
                  </a:spcBef>
                  <a:spcAft>
                    <a:spcPts val="1200"/>
                  </a:spcAft>
                  <a:buClr>
                    <a:srgbClr val="C00000"/>
                  </a:buClr>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This section, we consider a case  in which the service area of a feeder is triangular with load distributed uniformly in the service area.</a:t>
                </a:r>
              </a:p>
              <a:p>
                <a:pPr marL="285750" marR="0" indent="-285750" algn="just">
                  <a:spcBef>
                    <a:spcPts val="0"/>
                  </a:spcBef>
                  <a:spcAft>
                    <a:spcPts val="1200"/>
                  </a:spcAft>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Let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1800" dirty="0">
                    <a:effectLst/>
                    <a:latin typeface="Calibri" panose="020F0502020204030204" pitchFamily="34" charset="0"/>
                    <a:ea typeface="Calibri" panose="020F0502020204030204" pitchFamily="34" charset="0"/>
                    <a:cs typeface="Calibri" panose="020F0502020204030204" pitchFamily="34" charset="0"/>
                  </a:rPr>
                  <a:t> be the current density in amperes per square mile. </a:t>
                </a:r>
              </a:p>
              <a:p>
                <a:pPr algn="ctr">
                  <a:spcBef>
                    <a:spcPts val="0"/>
                  </a:spcBef>
                  <a:spcAft>
                    <a:spcPts val="1200"/>
                  </a:spcAft>
                  <a:buClr>
                    <a:srgbClr val="C00000"/>
                  </a:buClr>
                </a:pPr>
                <a14:m>
                  <m:oMath xmlns:m="http://schemas.openxmlformats.org/officeDocument/2006/math">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a:effectLst/>
                            <a:latin typeface="Cambria Math" panose="02040503050406030204" pitchFamily="18" charset="0"/>
                            <a:ea typeface="Calibri" panose="020F0502020204030204" pitchFamily="34" charset="0"/>
                            <a:cs typeface="Times New Roman" panose="02020603050405020304" pitchFamily="18" charset="0"/>
                          </a:rPr>
                          <m:t>2</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𝑠</m:t>
                            </m:r>
                          </m:sub>
                        </m:sSub>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𝑙h</m:t>
                        </m:r>
                      </m:den>
                    </m:f>
                  </m:oMath>
                </a14:m>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285750" marR="0" indent="-285750" algn="just">
                  <a:spcBef>
                    <a:spcPts val="0"/>
                  </a:spcBef>
                  <a:spcAft>
                    <a:spcPts val="1200"/>
                  </a:spcAft>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Next, we get an expression for current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𝑋</m:t>
                        </m:r>
                      </m:sub>
                    </m:sSub>
                  </m:oMath>
                </a14:m>
                <a:r>
                  <a:rPr lang="en-US" sz="1800" dirty="0">
                    <a:effectLst/>
                    <a:latin typeface="Calibri" panose="020F0502020204030204" pitchFamily="34" charset="0"/>
                    <a:ea typeface="Calibri" panose="020F0502020204030204" pitchFamily="34" charset="0"/>
                    <a:cs typeface="Calibri" panose="020F0502020204030204" pitchFamily="34" charset="0"/>
                  </a:rPr>
                  <a:t> at distance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1800" dirty="0">
                    <a:effectLst/>
                    <a:latin typeface="Calibri" panose="020F0502020204030204" pitchFamily="34" charset="0"/>
                    <a:ea typeface="Calibri" panose="020F0502020204030204" pitchFamily="34" charset="0"/>
                    <a:cs typeface="Calibri" panose="020F0502020204030204" pitchFamily="34" charset="0"/>
                  </a:rPr>
                  <a:t>.</a:t>
                </a:r>
              </a:p>
              <a:p>
                <a:pPr marL="0" marR="0" algn="ctr">
                  <a:spcBef>
                    <a:spcPts val="0"/>
                  </a:spcBef>
                  <a:spcAft>
                    <a:spcPts val="1200"/>
                  </a:spcAft>
                </a:pP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𝑠</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h</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180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1200"/>
                  </a:spcAft>
                </a:pPr>
                <a:r>
                  <a:rPr lang="en-US" sz="1800" dirty="0">
                    <a:effectLst/>
                    <a:latin typeface="Calibri" panose="020F0502020204030204" pitchFamily="34" charset="0"/>
                    <a:ea typeface="Calibri" panose="020F0502020204030204" pitchFamily="34" charset="0"/>
                    <a:cs typeface="Calibri" panose="020F0502020204030204" pitchFamily="34" charset="0"/>
                  </a:rPr>
                  <a:t>Substituting the value of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1800" dirty="0">
                    <a:effectLst/>
                    <a:latin typeface="Calibri" panose="020F0502020204030204" pitchFamily="34" charset="0"/>
                    <a:ea typeface="Calibri" panose="020F0502020204030204" pitchFamily="34" charset="0"/>
                    <a:cs typeface="Calibri" panose="020F0502020204030204" pitchFamily="34" charset="0"/>
                  </a:rPr>
                  <a:t> gives</a:t>
                </a:r>
              </a:p>
              <a:p>
                <a:pPr marL="0" marR="0" algn="ctr">
                  <a:spcBef>
                    <a:spcPts val="0"/>
                  </a:spcBef>
                  <a:spcAft>
                    <a:spcPts val="1200"/>
                  </a:spcAft>
                </a:pP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𝑠</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𝑠</m:t>
                        </m:r>
                      </m:sub>
                    </m:sSub>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𝑙h</m:t>
                        </m:r>
                      </m:den>
                    </m:f>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h</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180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R="0" algn="just">
                  <a:spcBef>
                    <a:spcPts val="0"/>
                  </a:spcBef>
                  <a:spcAft>
                    <a:spcPts val="1200"/>
                  </a:spcAft>
                  <a:buClr>
                    <a:srgbClr val="C00000"/>
                  </a:buClr>
                </a:pPr>
                <a:endParaRPr lang="en-US" sz="1800" dirty="0">
                  <a:latin typeface="+mn-lt"/>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4BF5C096-109D-8303-3AEE-47B294137982}"/>
                  </a:ext>
                </a:extLst>
              </p:cNvPr>
              <p:cNvSpPr txBox="1">
                <a:spLocks noRot="1" noChangeAspect="1" noMove="1" noResize="1" noEditPoints="1" noAdjustHandles="1" noChangeArrowheads="1" noChangeShapeType="1" noTextEdit="1"/>
              </p:cNvSpPr>
              <p:nvPr/>
            </p:nvSpPr>
            <p:spPr>
              <a:xfrm>
                <a:off x="457201" y="1169314"/>
                <a:ext cx="4968239" cy="4969374"/>
              </a:xfrm>
              <a:prstGeom prst="rect">
                <a:avLst/>
              </a:prstGeom>
              <a:blipFill>
                <a:blip r:embed="rId2"/>
                <a:stretch>
                  <a:fillRect l="-982" t="-736" r="-982"/>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8760EF6E-EFDA-4F35-9E91-FC21A7686337}"/>
              </a:ext>
            </a:extLst>
          </p:cNvPr>
          <p:cNvPicPr>
            <a:picLocks noChangeAspect="1"/>
          </p:cNvPicPr>
          <p:nvPr/>
        </p:nvPicPr>
        <p:blipFill>
          <a:blip r:embed="rId3"/>
          <a:stretch>
            <a:fillRect/>
          </a:stretch>
        </p:blipFill>
        <p:spPr>
          <a:xfrm>
            <a:off x="5420918" y="1615856"/>
            <a:ext cx="3586380" cy="1937241"/>
          </a:xfrm>
          <a:prstGeom prst="rect">
            <a:avLst/>
          </a:prstGeom>
        </p:spPr>
      </p:pic>
      <p:sp>
        <p:nvSpPr>
          <p:cNvPr id="11" name="TextBox 10">
            <a:extLst>
              <a:ext uri="{FF2B5EF4-FFF2-40B4-BE49-F238E27FC236}">
                <a16:creationId xmlns:a16="http://schemas.microsoft.com/office/drawing/2014/main" id="{673A782B-7224-4B57-8807-0D21513FAFDA}"/>
              </a:ext>
            </a:extLst>
          </p:cNvPr>
          <p:cNvSpPr txBox="1"/>
          <p:nvPr/>
        </p:nvSpPr>
        <p:spPr>
          <a:xfrm>
            <a:off x="5637710" y="3553097"/>
            <a:ext cx="2796179" cy="523220"/>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Fig: Feeder serving a triangular area with fixed load density</a:t>
            </a:r>
          </a:p>
        </p:txBody>
      </p:sp>
      <p:sp>
        <p:nvSpPr>
          <p:cNvPr id="3" name="Footer Placeholder 4">
            <a:extLst>
              <a:ext uri="{FF2B5EF4-FFF2-40B4-BE49-F238E27FC236}">
                <a16:creationId xmlns:a16="http://schemas.microsoft.com/office/drawing/2014/main" id="{BEB8F99A-C293-BBCE-8D37-4ABE3423496A}"/>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1631708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47</a:t>
            </a:fld>
            <a:endParaRPr 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BF5C096-109D-8303-3AEE-47B294137982}"/>
                  </a:ext>
                </a:extLst>
              </p:cNvPr>
              <p:cNvSpPr txBox="1"/>
              <p:nvPr/>
            </p:nvSpPr>
            <p:spPr>
              <a:xfrm>
                <a:off x="452679" y="777871"/>
                <a:ext cx="4968239" cy="4957767"/>
              </a:xfrm>
              <a:prstGeom prst="rect">
                <a:avLst/>
              </a:prstGeom>
              <a:noFill/>
            </p:spPr>
            <p:txBody>
              <a:bodyPr wrap="square">
                <a:spAutoFit/>
              </a:bodyPr>
              <a:lstStyle/>
              <a:p>
                <a:pPr marL="0" marR="0">
                  <a:spcBef>
                    <a:spcPts val="0"/>
                  </a:spcBef>
                  <a:spcAft>
                    <a:spcPts val="1200"/>
                  </a:spcAft>
                </a:pPr>
                <a:r>
                  <a:rPr lang="en-US" sz="1800" dirty="0">
                    <a:effectLst/>
                    <a:latin typeface="Calibri" panose="020F0502020204030204" pitchFamily="34" charset="0"/>
                    <a:ea typeface="Calibri" panose="020F0502020204030204" pitchFamily="34" charset="0"/>
                    <a:cs typeface="Calibri" panose="020F0502020204030204" pitchFamily="34" charset="0"/>
                  </a:rPr>
                  <a:t>Note that </a:t>
                </a:r>
                <a14:m>
                  <m:oMath xmlns:m="http://schemas.openxmlformats.org/officeDocument/2006/math">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h</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h</m:t>
                        </m:r>
                      </m:den>
                    </m:f>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𝑙</m:t>
                        </m:r>
                      </m:den>
                    </m:f>
                  </m:oMath>
                </a14:m>
                <a:r>
                  <a:rPr lang="en-US" sz="1800" dirty="0">
                    <a:effectLst/>
                    <a:latin typeface="Calibri" panose="020F0502020204030204" pitchFamily="34" charset="0"/>
                    <a:ea typeface="Calibri" panose="020F0502020204030204" pitchFamily="34" charset="0"/>
                    <a:cs typeface="Calibri" panose="020F0502020204030204" pitchFamily="34" charset="0"/>
                  </a:rPr>
                  <a:t>. Substituting this ,</a:t>
                </a:r>
              </a:p>
              <a:p>
                <a:pPr marL="0" marR="0" algn="ctr">
                  <a:spcBef>
                    <a:spcPts val="0"/>
                  </a:spcBef>
                  <a:spcAft>
                    <a:spcPts val="1200"/>
                  </a:spcAft>
                </a:pP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𝑠</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𝑠</m:t>
                        </m:r>
                      </m:sub>
                    </m:sSub>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𝑙</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285750" marR="0" indent="-285750">
                  <a:spcBef>
                    <a:spcPts val="0"/>
                  </a:spcBef>
                  <a:spcAft>
                    <a:spcPts val="1200"/>
                  </a:spcAft>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Again, consider a differential element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𝑑𝑥</m:t>
                    </m:r>
                  </m:oMath>
                </a14:m>
                <a:r>
                  <a:rPr lang="en-US" sz="1800" dirty="0">
                    <a:effectLst/>
                    <a:latin typeface="Calibri" panose="020F0502020204030204" pitchFamily="34" charset="0"/>
                    <a:ea typeface="Calibri" panose="020F0502020204030204" pitchFamily="34" charset="0"/>
                    <a:cs typeface="Calibri" panose="020F0502020204030204" pitchFamily="34" charset="0"/>
                  </a:rPr>
                  <a:t> and write an expression for the differential voltage drop</a:t>
                </a:r>
              </a:p>
              <a:p>
                <a:pPr marL="0" marR="0" algn="ctr">
                  <a:spcBef>
                    <a:spcPts val="0"/>
                  </a:spcBef>
                  <a:spcAft>
                    <a:spcPts val="1200"/>
                  </a:spcAft>
                </a:pP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𝑑</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𝐷</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𝑧𝑑𝑥</m:t>
                    </m:r>
                  </m:oMath>
                </a14:m>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285750" marR="0" indent="-285750">
                  <a:spcBef>
                    <a:spcPts val="0"/>
                  </a:spcBef>
                  <a:spcAft>
                    <a:spcPts val="1200"/>
                  </a:spcAft>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Further, the voltage drop across the feeder is</a:t>
                </a:r>
              </a:p>
              <a:p>
                <a:pPr marL="0" marR="0" algn="ctr">
                  <a:spcBef>
                    <a:spcPts val="0"/>
                  </a:spcBef>
                  <a:spcAft>
                    <a:spcPts val="1200"/>
                  </a:spcAft>
                </a:pP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𝐷𝑙</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nary>
                      <m:naryPr>
                        <m:limLoc m:val="subSup"/>
                        <m:grow m:val="on"/>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1800">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𝑙</m:t>
                        </m:r>
                      </m:sup>
                      <m:e>
                        <m:r>
                          <a:rPr lang="en-US" sz="1800">
                            <a:effectLst/>
                            <a:latin typeface="Cambria Math" panose="02040503050406030204" pitchFamily="18" charset="0"/>
                            <a:ea typeface="Calibri" panose="020F0502020204030204" pitchFamily="34" charset="0"/>
                            <a:cs typeface="Times New Roman" panose="02020603050405020304" pitchFamily="18" charset="0"/>
                          </a:rPr>
                          <m:t> </m:t>
                        </m:r>
                      </m:e>
                    </m:nary>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𝑠</m:t>
                        </m:r>
                      </m:sub>
                    </m:sSub>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𝑙</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2</m:t>
                                </m:r>
                              </m:sup>
                            </m:sSup>
                          </m:den>
                        </m:f>
                      </m:e>
                    </m:d>
                    <m:r>
                      <a:rPr lang="en-US" sz="1800" i="1">
                        <a:effectLst/>
                        <a:latin typeface="Cambria Math" panose="02040503050406030204" pitchFamily="18" charset="0"/>
                        <a:ea typeface="Calibri" panose="020F0502020204030204" pitchFamily="34" charset="0"/>
                        <a:cs typeface="Times New Roman" panose="02020603050405020304" pitchFamily="18" charset="0"/>
                      </a:rPr>
                      <m:t>𝑧𝑑𝑥</m:t>
                    </m:r>
                  </m:oMath>
                </a14:m>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1200"/>
                  </a:spcAft>
                </a:pPr>
                <a:r>
                  <a:rPr lang="en-US" sz="1800" dirty="0">
                    <a:effectLst/>
                    <a:latin typeface="Calibri" panose="020F0502020204030204" pitchFamily="34" charset="0"/>
                    <a:ea typeface="Calibri" panose="020F0502020204030204" pitchFamily="34" charset="0"/>
                    <a:cs typeface="Calibri" panose="020F0502020204030204" pitchFamily="34" charset="0"/>
                  </a:rPr>
                  <a:t>or</a:t>
                </a:r>
              </a:p>
              <a:p>
                <a:pPr marL="0" marR="0" algn="ctr">
                  <a:spcBef>
                    <a:spcPts val="0"/>
                  </a:spcBef>
                  <a:spcAft>
                    <a:spcPts val="1200"/>
                  </a:spcAft>
                </a:pP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𝐷𝑙</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1800">
                            <a:effectLst/>
                            <a:latin typeface="Cambria Math" panose="02040503050406030204" pitchFamily="18" charset="0"/>
                            <a:ea typeface="Calibri" panose="020F0502020204030204" pitchFamily="34" charset="0"/>
                            <a:cs typeface="Times New Roman" panose="02020603050405020304" pitchFamily="18" charset="0"/>
                          </a:rPr>
                          <m:t>3</m:t>
                        </m:r>
                      </m:den>
                    </m:f>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𝑠</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𝑧𝑙</m:t>
                    </m:r>
                  </m:oMath>
                </a14:m>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R="0" algn="just">
                  <a:spcBef>
                    <a:spcPts val="0"/>
                  </a:spcBef>
                  <a:spcAft>
                    <a:spcPts val="1200"/>
                  </a:spcAft>
                  <a:buClr>
                    <a:srgbClr val="C00000"/>
                  </a:buClr>
                </a:pPr>
                <a:endParaRPr lang="en-US" sz="1800" dirty="0">
                  <a:latin typeface="+mn-lt"/>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4BF5C096-109D-8303-3AEE-47B294137982}"/>
                  </a:ext>
                </a:extLst>
              </p:cNvPr>
              <p:cNvSpPr txBox="1">
                <a:spLocks noRot="1" noChangeAspect="1" noMove="1" noResize="1" noEditPoints="1" noAdjustHandles="1" noChangeArrowheads="1" noChangeShapeType="1" noTextEdit="1"/>
              </p:cNvSpPr>
              <p:nvPr/>
            </p:nvSpPr>
            <p:spPr>
              <a:xfrm>
                <a:off x="452679" y="777871"/>
                <a:ext cx="4968239" cy="4957767"/>
              </a:xfrm>
              <a:prstGeom prst="rect">
                <a:avLst/>
              </a:prstGeom>
              <a:blipFill>
                <a:blip r:embed="rId2"/>
                <a:stretch>
                  <a:fillRect l="-982"/>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8760EF6E-EFDA-4F35-9E91-FC21A7686337}"/>
              </a:ext>
            </a:extLst>
          </p:cNvPr>
          <p:cNvPicPr>
            <a:picLocks noChangeAspect="1"/>
          </p:cNvPicPr>
          <p:nvPr/>
        </p:nvPicPr>
        <p:blipFill>
          <a:blip r:embed="rId3"/>
          <a:stretch>
            <a:fillRect/>
          </a:stretch>
        </p:blipFill>
        <p:spPr>
          <a:xfrm>
            <a:off x="5420918" y="1615856"/>
            <a:ext cx="3586380" cy="1937241"/>
          </a:xfrm>
          <a:prstGeom prst="rect">
            <a:avLst/>
          </a:prstGeom>
        </p:spPr>
      </p:pic>
      <p:sp>
        <p:nvSpPr>
          <p:cNvPr id="11" name="TextBox 10">
            <a:extLst>
              <a:ext uri="{FF2B5EF4-FFF2-40B4-BE49-F238E27FC236}">
                <a16:creationId xmlns:a16="http://schemas.microsoft.com/office/drawing/2014/main" id="{673A782B-7224-4B57-8807-0D21513FAFDA}"/>
              </a:ext>
            </a:extLst>
          </p:cNvPr>
          <p:cNvSpPr txBox="1"/>
          <p:nvPr/>
        </p:nvSpPr>
        <p:spPr>
          <a:xfrm>
            <a:off x="5637710" y="3553097"/>
            <a:ext cx="2796179" cy="523220"/>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Fig: Feeder serving a triangular area with fixed load density</a:t>
            </a:r>
          </a:p>
        </p:txBody>
      </p:sp>
      <p:sp>
        <p:nvSpPr>
          <p:cNvPr id="3" name="Footer Placeholder 4">
            <a:extLst>
              <a:ext uri="{FF2B5EF4-FFF2-40B4-BE49-F238E27FC236}">
                <a16:creationId xmlns:a16="http://schemas.microsoft.com/office/drawing/2014/main" id="{E05B9FC3-9BE1-288E-3D1C-4A9D38939C68}"/>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2587275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6. Voltage Regulation</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48</a:t>
            </a:fld>
            <a:endParaRPr 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BF5C096-109D-8303-3AEE-47B294137982}"/>
                  </a:ext>
                </a:extLst>
              </p:cNvPr>
              <p:cNvSpPr txBox="1"/>
              <p:nvPr/>
            </p:nvSpPr>
            <p:spPr>
              <a:xfrm>
                <a:off x="457200" y="777871"/>
                <a:ext cx="4968239" cy="4606389"/>
              </a:xfrm>
              <a:prstGeom prst="rect">
                <a:avLst/>
              </a:prstGeom>
              <a:noFill/>
            </p:spPr>
            <p:txBody>
              <a:bodyPr wrap="square">
                <a:spAutoFit/>
              </a:bodyPr>
              <a:lstStyle/>
              <a:p>
                <a:pPr marL="0" marR="0">
                  <a:spcBef>
                    <a:spcPts val="0"/>
                  </a:spcBef>
                  <a:spcAft>
                    <a:spcPts val="1200"/>
                  </a:spcAft>
                </a:pPr>
                <a:r>
                  <a:rPr lang="en-US" sz="1800" dirty="0">
                    <a:latin typeface="Calibri" panose="020F0502020204030204" pitchFamily="34" charset="0"/>
                    <a:ea typeface="Calibri" panose="020F0502020204030204" pitchFamily="34" charset="0"/>
                    <a:cs typeface="Calibri" panose="020F0502020204030204" pitchFamily="34" charset="0"/>
                  </a:rPr>
                  <a:t>Similarly, we can find power loss, which is</a:t>
                </a:r>
              </a:p>
              <a:p>
                <a:pPr marL="0" marR="0">
                  <a:spcBef>
                    <a:spcPts val="0"/>
                  </a:spcBef>
                  <a:spcAft>
                    <a:spcPts val="1200"/>
                  </a:spcAft>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800" i="1">
                              <a:latin typeface="Cambria Math" panose="02040503050406030204" pitchFamily="18" charset="0"/>
                              <a:ea typeface="Calibri" panose="020F0502020204030204" pitchFamily="34" charset="0"/>
                              <a:cs typeface="Times New Roman" panose="02020603050405020304" pitchFamily="18" charset="0"/>
                            </a:rPr>
                          </m:ctrlPr>
                        </m:mPr>
                        <m:mr>
                          <m:e/>
                          <m:e>
                            <m:r>
                              <a:rPr lang="en-US" sz="1800" i="1">
                                <a:latin typeface="Cambria Math" panose="02040503050406030204" pitchFamily="18" charset="0"/>
                                <a:ea typeface="Calibri" panose="020F0502020204030204" pitchFamily="34" charset="0"/>
                                <a:cs typeface="Times New Roman" panose="02020603050405020304" pitchFamily="18" charset="0"/>
                              </a:rPr>
                              <m:t>𝑑</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𝑃</m:t>
                                </m:r>
                              </m:e>
                              <m:sub>
                                <m:r>
                                  <a:rPr lang="en-US" sz="1800" i="1">
                                    <a:latin typeface="Cambria Math" panose="02040503050406030204" pitchFamily="18" charset="0"/>
                                    <a:ea typeface="Calibri" panose="020F0502020204030204" pitchFamily="34" charset="0"/>
                                    <a:cs typeface="Times New Roman" panose="02020603050405020304" pitchFamily="18" charset="0"/>
                                  </a:rPr>
                                  <m:t>𝐿𝑆𝑥</m:t>
                                </m:r>
                              </m:sub>
                            </m:sSub>
                            <m:r>
                              <a:rPr lang="en-US" sz="1800">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latin typeface="Cambria Math" panose="02040503050406030204" pitchFamily="18" charset="0"/>
                                    <a:ea typeface="Calibri" panose="020F0502020204030204" pitchFamily="34" charset="0"/>
                                    <a:cs typeface="Times New Roman" panose="02020603050405020304" pitchFamily="18" charset="0"/>
                                  </a:rPr>
                                  <m:t>𝑥</m:t>
                                </m:r>
                              </m:sub>
                              <m:sup>
                                <m:r>
                                  <a:rPr lang="en-US" sz="1800">
                                    <a:latin typeface="Cambria Math" panose="02040503050406030204" pitchFamily="18" charset="0"/>
                                    <a:ea typeface="Calibri" panose="020F0502020204030204" pitchFamily="34" charset="0"/>
                                    <a:cs typeface="Times New Roman" panose="02020603050405020304" pitchFamily="18" charset="0"/>
                                  </a:rPr>
                                  <m:t>2</m:t>
                                </m:r>
                              </m:sup>
                            </m:sSubSup>
                            <m:r>
                              <a:rPr lang="en-US" sz="1800" i="1">
                                <a:latin typeface="Cambria Math" panose="02040503050406030204" pitchFamily="18" charset="0"/>
                                <a:ea typeface="Calibri" panose="020F0502020204030204" pitchFamily="34" charset="0"/>
                                <a:cs typeface="Times New Roman" panose="02020603050405020304" pitchFamily="18" charset="0"/>
                              </a:rPr>
                              <m:t>𝑟𝑑𝑥</m:t>
                            </m:r>
                          </m:e>
                        </m:mr>
                        <m:mr>
                          <m:e>
                            <m:r>
                              <a:rPr lang="en-US" sz="1800">
                                <a:latin typeface="Cambria Math" panose="02040503050406030204" pitchFamily="18" charset="0"/>
                                <a:ea typeface="Calibri" panose="020F0502020204030204" pitchFamily="34" charset="0"/>
                                <a:cs typeface="Times New Roman" panose="02020603050405020304" pitchFamily="18" charset="0"/>
                              </a:rPr>
                              <m:t>=</m:t>
                            </m:r>
                          </m:e>
                          <m:e>
                            <m:sSubSup>
                              <m:sSub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latin typeface="Cambria Math" panose="02040503050406030204" pitchFamily="18" charset="0"/>
                                    <a:ea typeface="Calibri" panose="020F0502020204030204" pitchFamily="34" charset="0"/>
                                    <a:cs typeface="Times New Roman" panose="02020603050405020304" pitchFamily="18" charset="0"/>
                                  </a:rPr>
                                  <m:t>𝑠</m:t>
                                </m:r>
                              </m:sub>
                              <m:sup>
                                <m:r>
                                  <a:rPr lang="en-US" sz="1800">
                                    <a:latin typeface="Cambria Math" panose="02040503050406030204" pitchFamily="18" charset="0"/>
                                    <a:ea typeface="Calibri" panose="020F0502020204030204" pitchFamily="34" charset="0"/>
                                    <a:cs typeface="Times New Roman" panose="02020603050405020304" pitchFamily="18" charset="0"/>
                                  </a:rPr>
                                  <m:t>2</m:t>
                                </m:r>
                              </m:sup>
                            </m:sSubSup>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a:latin typeface="Cambria Math" panose="02040503050406030204" pitchFamily="18" charset="0"/>
                                        <a:ea typeface="Calibri" panose="020F0502020204030204" pitchFamily="34" charset="0"/>
                                        <a:cs typeface="Times New Roman" panose="02020603050405020304" pitchFamily="18" charset="0"/>
                                      </a:rPr>
                                      <m:t>1</m:t>
                                    </m:r>
                                    <m:r>
                                      <a:rPr lang="en-US" sz="1800"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𝑥</m:t>
                                            </m:r>
                                          </m:e>
                                          <m:sup>
                                            <m:r>
                                              <a:rPr lang="en-US" sz="1800">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𝑙</m:t>
                                            </m:r>
                                          </m:e>
                                          <m:sup>
                                            <m:r>
                                              <a:rPr lang="en-US" sz="1800">
                                                <a:latin typeface="Cambria Math" panose="02040503050406030204" pitchFamily="18" charset="0"/>
                                                <a:ea typeface="Calibri" panose="020F0502020204030204" pitchFamily="34" charset="0"/>
                                                <a:cs typeface="Times New Roman" panose="02020603050405020304" pitchFamily="18" charset="0"/>
                                              </a:rPr>
                                              <m:t>2</m:t>
                                            </m:r>
                                          </m:sup>
                                        </m:sSup>
                                      </m:den>
                                    </m:f>
                                  </m:e>
                                </m:d>
                              </m:e>
                              <m:sup>
                                <m:r>
                                  <a:rPr lang="en-US" sz="1800">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latin typeface="Cambria Math" panose="02040503050406030204" pitchFamily="18" charset="0"/>
                                <a:ea typeface="Calibri" panose="020F0502020204030204" pitchFamily="34" charset="0"/>
                                <a:cs typeface="Times New Roman" panose="02020603050405020304" pitchFamily="18" charset="0"/>
                              </a:rPr>
                              <m:t>𝑟𝑑𝑥</m:t>
                            </m:r>
                          </m:e>
                        </m:mr>
                      </m:m>
                    </m:oMath>
                  </m:oMathPara>
                </a14:m>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200"/>
                  </a:spcAft>
                </a:pPr>
                <a:r>
                  <a:rPr lang="en-US" sz="1800" dirty="0">
                    <a:latin typeface="Calibri" panose="020F0502020204030204" pitchFamily="34" charset="0"/>
                    <a:ea typeface="Calibri" panose="020F0502020204030204" pitchFamily="34" charset="0"/>
                    <a:cs typeface="Calibri" panose="020F0502020204030204" pitchFamily="34" charset="0"/>
                  </a:rPr>
                  <a:t>Then, the power loss per phase is</a:t>
                </a:r>
              </a:p>
              <a:p>
                <a:pPr marL="0" marR="0">
                  <a:spcBef>
                    <a:spcPts val="0"/>
                  </a:spcBef>
                  <a:spcAft>
                    <a:spcPts val="1200"/>
                  </a:spcAft>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800" i="1">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𝑃</m:t>
                                </m:r>
                              </m:e>
                              <m:sub>
                                <m:r>
                                  <a:rPr lang="en-US" sz="1800" i="1">
                                    <a:latin typeface="Cambria Math" panose="02040503050406030204" pitchFamily="18" charset="0"/>
                                    <a:ea typeface="Calibri" panose="020F0502020204030204" pitchFamily="34" charset="0"/>
                                    <a:cs typeface="Times New Roman" panose="02020603050405020304" pitchFamily="18" charset="0"/>
                                  </a:rPr>
                                  <m:t>𝐿𝑆</m:t>
                                </m:r>
                              </m:sub>
                            </m:sSub>
                          </m:e>
                          <m:e>
                            <m:r>
                              <a:rPr lang="en-US" sz="1800" i="1">
                                <a:latin typeface="Cambria Math" panose="02040503050406030204" pitchFamily="18" charset="0"/>
                                <a:ea typeface="Calibri" panose="020F0502020204030204" pitchFamily="34" charset="0"/>
                                <a:cs typeface="Times New Roman" panose="02020603050405020304" pitchFamily="18" charset="0"/>
                              </a:rPr>
                              <m:t> </m:t>
                            </m:r>
                            <m:r>
                              <a:rPr lang="en-US" sz="1800">
                                <a:latin typeface="Cambria Math" panose="02040503050406030204" pitchFamily="18" charset="0"/>
                                <a:ea typeface="Calibri" panose="020F0502020204030204" pitchFamily="34" charset="0"/>
                                <a:cs typeface="Times New Roman" panose="02020603050405020304" pitchFamily="18" charset="0"/>
                              </a:rPr>
                              <m:t>=</m:t>
                            </m:r>
                            <m:nary>
                              <m:naryPr>
                                <m:limLoc m:val="subSup"/>
                                <m:grow m:val="on"/>
                                <m:ctrlPr>
                                  <a:rPr lang="en-US" sz="1800" i="1">
                                    <a:latin typeface="Cambria Math" panose="02040503050406030204" pitchFamily="18" charset="0"/>
                                    <a:ea typeface="Calibri" panose="020F0502020204030204" pitchFamily="34" charset="0"/>
                                    <a:cs typeface="Times New Roman" panose="02020603050405020304" pitchFamily="18" charset="0"/>
                                  </a:rPr>
                                </m:ctrlPr>
                              </m:naryPr>
                              <m:sub>
                                <m:r>
                                  <a:rPr lang="en-US" sz="1800">
                                    <a:latin typeface="Cambria Math" panose="02040503050406030204" pitchFamily="18" charset="0"/>
                                    <a:ea typeface="Calibri" panose="020F0502020204030204" pitchFamily="34" charset="0"/>
                                    <a:cs typeface="Times New Roman" panose="02020603050405020304" pitchFamily="18" charset="0"/>
                                  </a:rPr>
                                  <m:t>0</m:t>
                                </m:r>
                              </m:sub>
                              <m:sup>
                                <m:r>
                                  <a:rPr lang="en-US" sz="1800" i="1">
                                    <a:latin typeface="Cambria Math" panose="02040503050406030204" pitchFamily="18" charset="0"/>
                                    <a:ea typeface="Calibri" panose="020F0502020204030204" pitchFamily="34" charset="0"/>
                                    <a:cs typeface="Times New Roman" panose="02020603050405020304" pitchFamily="18" charset="0"/>
                                  </a:rPr>
                                  <m:t>𝑙</m:t>
                                </m:r>
                              </m:sup>
                              <m:e>
                                <m:r>
                                  <a:rPr lang="en-US" sz="1800">
                                    <a:latin typeface="Cambria Math" panose="02040503050406030204" pitchFamily="18" charset="0"/>
                                    <a:ea typeface="Calibri" panose="020F0502020204030204" pitchFamily="34" charset="0"/>
                                    <a:cs typeface="Times New Roman" panose="02020603050405020304" pitchFamily="18" charset="0"/>
                                  </a:rPr>
                                  <m:t> </m:t>
                                </m:r>
                              </m:e>
                            </m:nary>
                            <m:r>
                              <a:rPr lang="en-US" sz="1800">
                                <a:latin typeface="Cambria Math" panose="02040503050406030204" pitchFamily="18" charset="0"/>
                                <a:ea typeface="Calibri" panose="020F0502020204030204" pitchFamily="34" charset="0"/>
                                <a:cs typeface="Times New Roman" panose="02020603050405020304" pitchFamily="18" charset="0"/>
                              </a:rPr>
                              <m:t> </m:t>
                            </m:r>
                            <m:sSubSup>
                              <m:sSub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latin typeface="Cambria Math" panose="02040503050406030204" pitchFamily="18" charset="0"/>
                                    <a:ea typeface="Calibri" panose="020F0502020204030204" pitchFamily="34" charset="0"/>
                                    <a:cs typeface="Times New Roman" panose="02020603050405020304" pitchFamily="18" charset="0"/>
                                  </a:rPr>
                                  <m:t>𝑆</m:t>
                                </m:r>
                              </m:sub>
                              <m:sup>
                                <m:r>
                                  <a:rPr lang="en-US" sz="1800">
                                    <a:latin typeface="Cambria Math" panose="02040503050406030204" pitchFamily="18" charset="0"/>
                                    <a:ea typeface="Calibri" panose="020F0502020204030204" pitchFamily="34" charset="0"/>
                                    <a:cs typeface="Times New Roman" panose="02020603050405020304" pitchFamily="18" charset="0"/>
                                  </a:rPr>
                                  <m:t>2</m:t>
                                </m:r>
                              </m:sup>
                            </m:sSubSup>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a:latin typeface="Cambria Math" panose="02040503050406030204" pitchFamily="18" charset="0"/>
                                        <a:ea typeface="Calibri" panose="020F0502020204030204" pitchFamily="34" charset="0"/>
                                        <a:cs typeface="Times New Roman" panose="02020603050405020304" pitchFamily="18" charset="0"/>
                                      </a:rPr>
                                      <m:t>1</m:t>
                                    </m:r>
                                    <m:r>
                                      <a:rPr lang="en-US" sz="1800"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𝑥</m:t>
                                            </m:r>
                                          </m:e>
                                          <m:sup>
                                            <m:r>
                                              <a:rPr lang="en-US" sz="1800">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𝑙</m:t>
                                            </m:r>
                                          </m:e>
                                          <m:sup>
                                            <m:r>
                                              <a:rPr lang="en-US" sz="1800">
                                                <a:latin typeface="Cambria Math" panose="02040503050406030204" pitchFamily="18" charset="0"/>
                                                <a:ea typeface="Calibri" panose="020F0502020204030204" pitchFamily="34" charset="0"/>
                                                <a:cs typeface="Times New Roman" panose="02020603050405020304" pitchFamily="18" charset="0"/>
                                              </a:rPr>
                                              <m:t>2</m:t>
                                            </m:r>
                                          </m:sup>
                                        </m:sSup>
                                      </m:den>
                                    </m:f>
                                  </m:e>
                                </m:d>
                              </m:e>
                              <m:sup>
                                <m:r>
                                  <a:rPr lang="en-US" sz="1800">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latin typeface="Cambria Math" panose="02040503050406030204" pitchFamily="18" charset="0"/>
                                <a:ea typeface="Calibri" panose="020F0502020204030204" pitchFamily="34" charset="0"/>
                                <a:cs typeface="Times New Roman" panose="02020603050405020304" pitchFamily="18" charset="0"/>
                              </a:rPr>
                              <m:t>𝑟𝑑𝑥</m:t>
                            </m:r>
                          </m:e>
                        </m:mr>
                        <m:mr>
                          <m:e/>
                          <m:e>
                            <m:r>
                              <a:rPr lang="en-US" sz="1800" i="1">
                                <a:latin typeface="Cambria Math" panose="02040503050406030204" pitchFamily="18" charset="0"/>
                                <a:ea typeface="Calibri" panose="020F0502020204030204" pitchFamily="34" charset="0"/>
                                <a:cs typeface="Times New Roman" panose="02020603050405020304" pitchFamily="18" charset="0"/>
                              </a:rPr>
                              <m:t> </m:t>
                            </m:r>
                            <m:r>
                              <a:rPr lang="en-US" sz="1800">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en-US" sz="1800">
                                    <a:latin typeface="Cambria Math" panose="02040503050406030204" pitchFamily="18" charset="0"/>
                                    <a:ea typeface="Calibri" panose="020F0502020204030204" pitchFamily="34" charset="0"/>
                                    <a:cs typeface="Times New Roman" panose="02020603050405020304" pitchFamily="18" charset="0"/>
                                  </a:rPr>
                                  <m:t>8</m:t>
                                </m:r>
                              </m:num>
                              <m:den>
                                <m:r>
                                  <a:rPr lang="en-US" sz="1800">
                                    <a:latin typeface="Cambria Math" panose="02040503050406030204" pitchFamily="18" charset="0"/>
                                    <a:ea typeface="Calibri" panose="020F0502020204030204" pitchFamily="34" charset="0"/>
                                    <a:cs typeface="Times New Roman" panose="02020603050405020304" pitchFamily="18" charset="0"/>
                                  </a:rPr>
                                  <m:t>15</m:t>
                                </m:r>
                              </m:den>
                            </m:f>
                            <m:sSubSup>
                              <m:sSub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latin typeface="Cambria Math" panose="02040503050406030204" pitchFamily="18" charset="0"/>
                                    <a:ea typeface="Calibri" panose="020F0502020204030204" pitchFamily="34" charset="0"/>
                                    <a:cs typeface="Times New Roman" panose="02020603050405020304" pitchFamily="18" charset="0"/>
                                  </a:rPr>
                                  <m:t>𝑆</m:t>
                                </m:r>
                              </m:sub>
                              <m:sup>
                                <m:r>
                                  <a:rPr lang="en-US" sz="1800">
                                    <a:latin typeface="Cambria Math" panose="02040503050406030204" pitchFamily="18" charset="0"/>
                                    <a:ea typeface="Calibri" panose="020F0502020204030204" pitchFamily="34" charset="0"/>
                                    <a:cs typeface="Times New Roman" panose="02020603050405020304" pitchFamily="18" charset="0"/>
                                  </a:rPr>
                                  <m:t>2</m:t>
                                </m:r>
                              </m:sup>
                            </m:sSubSup>
                            <m:r>
                              <a:rPr lang="en-US" sz="1800" i="1">
                                <a:latin typeface="Cambria Math" panose="02040503050406030204" pitchFamily="18" charset="0"/>
                                <a:ea typeface="Calibri" panose="020F0502020204030204" pitchFamily="34" charset="0"/>
                                <a:cs typeface="Times New Roman" panose="02020603050405020304" pitchFamily="18" charset="0"/>
                              </a:rPr>
                              <m:t>𝑟𝑙</m:t>
                            </m:r>
                          </m:e>
                        </m:mr>
                      </m:m>
                    </m:oMath>
                  </m:oMathPara>
                </a14:m>
                <a:endParaRPr lang="en-US" sz="1800" dirty="0">
                  <a:latin typeface="Calibri" panose="020F0502020204030204" pitchFamily="34" charset="0"/>
                  <a:ea typeface="Calibri" panose="020F0502020204030204" pitchFamily="34" charset="0"/>
                  <a:cs typeface="Calibri" panose="020F0502020204030204" pitchFamily="34" charset="0"/>
                </a:endParaRPr>
              </a:p>
              <a:p>
                <a:pPr marR="0" algn="just">
                  <a:spcBef>
                    <a:spcPts val="0"/>
                  </a:spcBef>
                  <a:spcAft>
                    <a:spcPts val="1200"/>
                  </a:spcAft>
                  <a:buClr>
                    <a:srgbClr val="C00000"/>
                  </a:buClr>
                </a:pPr>
                <a:r>
                  <a:rPr lang="en-US" sz="1800" dirty="0">
                    <a:latin typeface="Calibri" panose="020F0502020204030204" pitchFamily="34" charset="0"/>
                    <a:ea typeface="Calibri" panose="020F0502020204030204" pitchFamily="34" charset="0"/>
                    <a:cs typeface="Calibri" panose="020F0502020204030204" pitchFamily="34" charset="0"/>
                  </a:rPr>
                  <a:t>And,</a:t>
                </a:r>
              </a:p>
              <a:p>
                <a:pPr marR="0" algn="just">
                  <a:spcBef>
                    <a:spcPts val="0"/>
                  </a:spcBef>
                  <a:spcAft>
                    <a:spcPts val="1200"/>
                  </a:spcAft>
                  <a:buClr>
                    <a:srgbClr val="C00000"/>
                  </a:buClr>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𝑃</m:t>
                          </m:r>
                        </m:e>
                        <m:sub>
                          <m:r>
                            <a:rPr lang="en-US" sz="1800" i="1">
                              <a:latin typeface="Cambria Math" panose="02040503050406030204" pitchFamily="18" charset="0"/>
                              <a:ea typeface="Calibri" panose="020F0502020204030204" pitchFamily="34" charset="0"/>
                              <a:cs typeface="Times New Roman" panose="02020603050405020304" pitchFamily="18" charset="0"/>
                            </a:rPr>
                            <m:t>𝐿𝑆</m:t>
                          </m:r>
                          <m:r>
                            <a:rPr lang="en-US" sz="1800" b="0" i="1" smtClean="0">
                              <a:latin typeface="Cambria Math" panose="02040503050406030204" pitchFamily="18" charset="0"/>
                              <a:ea typeface="Calibri" panose="020F0502020204030204" pitchFamily="34" charset="0"/>
                              <a:cs typeface="Times New Roman" panose="02020603050405020304" pitchFamily="18" charset="0"/>
                            </a:rPr>
                            <m:t>3</m:t>
                          </m:r>
                          <m:r>
                            <a:rPr lang="en-US" sz="1800" b="0" i="1" smtClean="0">
                              <a:latin typeface="Cambria Math" panose="02040503050406030204" pitchFamily="18" charset="0"/>
                              <a:ea typeface="Cambria Math" panose="02040503050406030204" pitchFamily="18" charset="0"/>
                              <a:cs typeface="Times New Roman" panose="02020603050405020304" pitchFamily="18" charset="0"/>
                            </a:rPr>
                            <m:t>∅</m:t>
                          </m:r>
                        </m:sub>
                      </m:sSub>
                      <m:r>
                        <a:rPr lang="en-US" sz="18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en-US" sz="1800">
                              <a:latin typeface="Cambria Math" panose="02040503050406030204" pitchFamily="18" charset="0"/>
                              <a:ea typeface="Calibri" panose="020F0502020204030204" pitchFamily="34" charset="0"/>
                              <a:cs typeface="Times New Roman" panose="02020603050405020304" pitchFamily="18" charset="0"/>
                            </a:rPr>
                            <m:t>8</m:t>
                          </m:r>
                        </m:num>
                        <m:den>
                          <m:r>
                            <a:rPr lang="en-US" sz="1800">
                              <a:latin typeface="Cambria Math" panose="02040503050406030204" pitchFamily="18" charset="0"/>
                              <a:ea typeface="Calibri" panose="020F0502020204030204" pitchFamily="34" charset="0"/>
                              <a:cs typeface="Times New Roman" panose="02020603050405020304" pitchFamily="18" charset="0"/>
                            </a:rPr>
                            <m:t>5</m:t>
                          </m:r>
                        </m:den>
                      </m:f>
                      <m:sSubSup>
                        <m:sSub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latin typeface="Cambria Math" panose="02040503050406030204" pitchFamily="18" charset="0"/>
                              <a:ea typeface="Calibri" panose="020F0502020204030204" pitchFamily="34" charset="0"/>
                              <a:cs typeface="Times New Roman" panose="02020603050405020304" pitchFamily="18" charset="0"/>
                            </a:rPr>
                            <m:t>𝑆</m:t>
                          </m:r>
                        </m:sub>
                        <m:sup>
                          <m:r>
                            <a:rPr lang="en-US" sz="1800">
                              <a:latin typeface="Cambria Math" panose="02040503050406030204" pitchFamily="18" charset="0"/>
                              <a:ea typeface="Calibri" panose="020F0502020204030204" pitchFamily="34" charset="0"/>
                              <a:cs typeface="Times New Roman" panose="02020603050405020304" pitchFamily="18" charset="0"/>
                            </a:rPr>
                            <m:t>2</m:t>
                          </m:r>
                        </m:sup>
                      </m:sSubSup>
                      <m:r>
                        <a:rPr lang="en-US" sz="1800" i="1">
                          <a:latin typeface="Cambria Math" panose="02040503050406030204" pitchFamily="18" charset="0"/>
                          <a:ea typeface="Calibri" panose="020F0502020204030204" pitchFamily="34" charset="0"/>
                          <a:cs typeface="Times New Roman" panose="02020603050405020304" pitchFamily="18" charset="0"/>
                        </a:rPr>
                        <m:t>𝑟𝑙</m:t>
                      </m:r>
                    </m:oMath>
                  </m:oMathPara>
                </a14:m>
                <a:endParaRPr lang="en-US" sz="18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2" name="TextBox 11">
                <a:extLst>
                  <a:ext uri="{FF2B5EF4-FFF2-40B4-BE49-F238E27FC236}">
                    <a16:creationId xmlns:a16="http://schemas.microsoft.com/office/drawing/2014/main" id="{4BF5C096-109D-8303-3AEE-47B294137982}"/>
                  </a:ext>
                </a:extLst>
              </p:cNvPr>
              <p:cNvSpPr txBox="1">
                <a:spLocks noRot="1" noChangeAspect="1" noMove="1" noResize="1" noEditPoints="1" noAdjustHandles="1" noChangeArrowheads="1" noChangeShapeType="1" noTextEdit="1"/>
              </p:cNvSpPr>
              <p:nvPr/>
            </p:nvSpPr>
            <p:spPr>
              <a:xfrm>
                <a:off x="457200" y="777871"/>
                <a:ext cx="4968239" cy="4606389"/>
              </a:xfrm>
              <a:prstGeom prst="rect">
                <a:avLst/>
              </a:prstGeom>
              <a:blipFill>
                <a:blip r:embed="rId2"/>
                <a:stretch>
                  <a:fillRect l="-982" t="-795"/>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8760EF6E-EFDA-4F35-9E91-FC21A7686337}"/>
              </a:ext>
            </a:extLst>
          </p:cNvPr>
          <p:cNvPicPr>
            <a:picLocks noChangeAspect="1"/>
          </p:cNvPicPr>
          <p:nvPr/>
        </p:nvPicPr>
        <p:blipFill>
          <a:blip r:embed="rId3"/>
          <a:stretch>
            <a:fillRect/>
          </a:stretch>
        </p:blipFill>
        <p:spPr>
          <a:xfrm>
            <a:off x="5420918" y="1615856"/>
            <a:ext cx="3586380" cy="1937241"/>
          </a:xfrm>
          <a:prstGeom prst="rect">
            <a:avLst/>
          </a:prstGeom>
        </p:spPr>
      </p:pic>
      <p:sp>
        <p:nvSpPr>
          <p:cNvPr id="11" name="TextBox 10">
            <a:extLst>
              <a:ext uri="{FF2B5EF4-FFF2-40B4-BE49-F238E27FC236}">
                <a16:creationId xmlns:a16="http://schemas.microsoft.com/office/drawing/2014/main" id="{673A782B-7224-4B57-8807-0D21513FAFDA}"/>
              </a:ext>
            </a:extLst>
          </p:cNvPr>
          <p:cNvSpPr txBox="1"/>
          <p:nvPr/>
        </p:nvSpPr>
        <p:spPr>
          <a:xfrm>
            <a:off x="5637710" y="3553097"/>
            <a:ext cx="2796179" cy="523220"/>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Fig: Feeder serving a triangular area with fixed load density</a:t>
            </a:r>
          </a:p>
        </p:txBody>
      </p:sp>
      <p:sp>
        <p:nvSpPr>
          <p:cNvPr id="3" name="Footer Placeholder 4">
            <a:extLst>
              <a:ext uri="{FF2B5EF4-FFF2-40B4-BE49-F238E27FC236}">
                <a16:creationId xmlns:a16="http://schemas.microsoft.com/office/drawing/2014/main" id="{E68B6E68-7F30-9F44-9838-0F60B6526F5C}"/>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2583761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389128" y="777871"/>
                <a:ext cx="8297672" cy="5204918"/>
              </a:xfrm>
            </p:spPr>
            <p:txBody>
              <a:bodyPr/>
              <a:lstStyle/>
              <a:p>
                <a:pPr algn="just">
                  <a:spcBef>
                    <a:spcPts val="600"/>
                  </a:spcBef>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standard procedure for fault calculation in power systems requires determining Thevenin's equivalent for positive‐, negative‐, and zero‐sequence networks at the point of fault.</a:t>
                </a:r>
              </a:p>
              <a:p>
                <a:pPr algn="just">
                  <a:spcBef>
                    <a:spcPts val="600"/>
                  </a:spcBef>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sequence networks are connected to each other based on the type of fault. </a:t>
                </a:r>
              </a:p>
              <a:p>
                <a:pPr algn="just">
                  <a:spcBef>
                    <a:spcPts val="600"/>
                  </a:spcBef>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However, decoupling of circuits in the sequence domain works only under the conditions of symmetry. </a:t>
                </a:r>
              </a:p>
              <a:p>
                <a:pPr algn="just">
                  <a:spcBef>
                    <a:spcPts val="600"/>
                  </a:spcBef>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example, consider a three‐phase feeder with impedance matrix in the phase domain as shown below,</a:t>
                </a:r>
              </a:p>
              <a:p>
                <a:pPr marL="0" indent="0" algn="ctr">
                  <a:spcBef>
                    <a:spcPts val="600"/>
                  </a:spcBef>
                  <a:spcAft>
                    <a:spcPts val="600"/>
                  </a:spcAft>
                  <a:buNone/>
                </a:pPr>
                <a14:m>
                  <m:oMath xmlns:m="http://schemas.openxmlformats.org/officeDocument/2006/math">
                    <m:d>
                      <m:dPr>
                        <m:begChr m:val="["/>
                        <m:endChr m:val="]"/>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Sub>
                            </m:e>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Sub>
                            </m:e>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m:t>
                                  </m:r>
                                </m:sub>
                              </m:sSub>
                            </m:e>
                          </m:mr>
                          <m:mr>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m:t>
                                  </m:r>
                                </m:sub>
                              </m:sSub>
                            </m:e>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Sub>
                            </m:e>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Sub>
                            </m:e>
                          </m:mr>
                          <m:mr>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Sub>
                            </m:e>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Sub>
                            </m:e>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Sub>
                            </m:e>
                          </m:mr>
                        </m:m>
                      </m:e>
                    </m:d>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gn="just">
                  <a:spcBef>
                    <a:spcPts val="600"/>
                  </a:spcBef>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conditions of symmetry require that,</a:t>
                </a:r>
              </a:p>
              <a:p>
                <a:pPr marL="0" indent="0" algn="ctr">
                  <a:spcBef>
                    <a:spcPts val="600"/>
                  </a:spcBef>
                  <a:spcAft>
                    <a:spcPts val="600"/>
                  </a:spcAft>
                  <a:buNone/>
                </a:pPr>
                <a14:m>
                  <m:oMath xmlns:m="http://schemas.openxmlformats.org/officeDocument/2006/math">
                    <m:sSub>
                      <m:sSubPr>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Sub>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Sub>
                  </m:oMath>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600"/>
                  </a:spcBef>
                  <a:spcAft>
                    <a:spcPts val="600"/>
                  </a:spcAft>
                  <a:buNone/>
                </a:pPr>
                <a:endParaRPr lang="en-US" sz="1800" dirty="0">
                  <a:solidFill>
                    <a:schemeClr val="tx1"/>
                  </a:solidFill>
                  <a:effectLst/>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389128" y="777871"/>
                <a:ext cx="8297672" cy="5204918"/>
              </a:xfrm>
              <a:blipFill>
                <a:blip r:embed="rId2"/>
                <a:stretch>
                  <a:fillRect l="-147" t="-703" r="-588"/>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49</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 Fault Calculation</a:t>
            </a:r>
          </a:p>
        </p:txBody>
      </p:sp>
      <p:sp>
        <p:nvSpPr>
          <p:cNvPr id="6" name="Footer Placeholder 4">
            <a:extLst>
              <a:ext uri="{FF2B5EF4-FFF2-40B4-BE49-F238E27FC236}">
                <a16:creationId xmlns:a16="http://schemas.microsoft.com/office/drawing/2014/main" id="{71089205-BD94-AA95-461E-EFB5A163226B}"/>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741779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83681-48DC-4ECC-88D8-0239F4C7082B}"/>
              </a:ext>
            </a:extLst>
          </p:cNvPr>
          <p:cNvSpPr>
            <a:spLocks noGrp="1"/>
          </p:cNvSpPr>
          <p:nvPr>
            <p:ph type="title"/>
          </p:nvPr>
        </p:nvSpPr>
        <p:spPr/>
        <p:txBody>
          <a:bodyPr/>
          <a:lstStyle/>
          <a:p>
            <a:r>
              <a:rPr lang="en-US" dirty="0"/>
              <a:t>2. Modeling of Source Impedance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3C45E9D-733D-4C08-B0C4-E7F7827B5662}"/>
                  </a:ext>
                </a:extLst>
              </p:cNvPr>
              <p:cNvSpPr>
                <a:spLocks noGrp="1"/>
              </p:cNvSpPr>
              <p:nvPr>
                <p:ph idx="1"/>
              </p:nvPr>
            </p:nvSpPr>
            <p:spPr/>
            <p:txBody>
              <a:bodyPr/>
              <a:lstStyle/>
              <a:p>
                <a:pPr algn="just">
                  <a:spcBef>
                    <a:spcPts val="0"/>
                  </a:spcBef>
                  <a:spcAft>
                    <a:spcPts val="12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Knowing the sequence values, the corresponding values in the phase domain can be obtained by the proper symmetrical component similarity transformation.</a:t>
                </a:r>
              </a:p>
              <a:p>
                <a:pPr algn="just">
                  <a:spcBef>
                    <a:spcPts val="0"/>
                  </a:spcBef>
                  <a:spcAft>
                    <a:spcPts val="12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However, the obtained result will be an approximation because all the lines must be fully transposed to balance the three phases for decoupling of the sequence impedances. </a:t>
                </a:r>
              </a:p>
              <a:p>
                <a:pPr algn="just">
                  <a:spcBef>
                    <a:spcPts val="0"/>
                  </a:spcBef>
                  <a:spcAft>
                    <a:spcPts val="12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This assumption works well in transmission systems but not for distribution systems. So, if we have to represent the entire transmission system at the substation, this approach will work well.</a:t>
                </a:r>
              </a:p>
              <a:p>
                <a:pPr algn="just">
                  <a:spcBef>
                    <a:spcPts val="0"/>
                  </a:spcBef>
                  <a:spcAft>
                    <a:spcPts val="12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loop systems, if </a:t>
                </a:r>
                <a14:m>
                  <m:oMath xmlns:m="http://schemas.openxmlformats.org/officeDocument/2006/math">
                    <m:d>
                      <m:dPr>
                        <m:begChr m:val="["/>
                        <m:endChr m:val="]"/>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𝐵𝑈𝑆</m:t>
                            </m:r>
                          </m:sub>
                        </m:sSub>
                      </m:e>
                    </m:d>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matrix of the entire system in phase domain is known, the diagonal submatrix </a:t>
                </a:r>
                <a14:m>
                  <m:oMath xmlns:m="http://schemas.openxmlformats.org/officeDocument/2006/math">
                    <m:d>
                      <m:dPr>
                        <m:begChr m:val="["/>
                        <m:endChr m:val="]"/>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m:rPr>
                                <m:nor/>
                              </m:rPr>
                              <a:rPr lang="en-US" sz="1600">
                                <a:solidFill>
                                  <a:schemeClr val="tx1"/>
                                </a:solidFill>
                                <a:effectLst/>
                                <a:latin typeface="Calibri" panose="020F0502020204030204" pitchFamily="34" charset="0"/>
                                <a:ea typeface="Calibri" panose="020F0502020204030204" pitchFamily="34" charset="0"/>
                                <a:cs typeface="Calibri" panose="020F0502020204030204" pitchFamily="34" charset="0"/>
                              </a:rPr>
                              <m:t>abc</m:t>
                            </m:r>
                            <m:r>
                              <m:rPr>
                                <m:nor/>
                              </m:rPr>
                              <a:rPr lang="en-US" sz="16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p>
                        </m:sSubSup>
                      </m:e>
                    </m:d>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corresponding to bus </a:t>
                </a:r>
                <a14:m>
                  <m:oMath xmlns:m="http://schemas.openxmlformats.org/officeDocument/2006/math">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is the source impedance </a:t>
                </a:r>
                <a14:m>
                  <m:oMath xmlns:m="http://schemas.openxmlformats.org/officeDocument/2006/math">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(3×3)</m:t>
                    </m:r>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matrix. This is also called the driving point impedance matrix. </a:t>
                </a: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d>
                        <m:dPr>
                          <m:begChr m:val="["/>
                          <m:endChr m:val="]"/>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𝑎𝑏𝑐</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p>
                          </m:sSubSup>
                        </m:e>
                      </m:d>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m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m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mr>
                          </m:m>
                        </m:e>
                      </m:d>
                    </m:oMath>
                  </m:oMathPara>
                </a14:m>
                <a:endParaRPr lang="en-US" sz="1600" dirty="0">
                  <a:solidFill>
                    <a:schemeClr val="tx1"/>
                  </a:solidFill>
                  <a:effectLst/>
                  <a:ea typeface="Calibri" panose="020F0502020204030204" pitchFamily="34" charset="0"/>
                  <a:cs typeface="Times New Roman" panose="02020603050405020304" pitchFamily="18" charset="0"/>
                </a:endParaRPr>
              </a:p>
              <a:p>
                <a:pPr marL="0" marR="0" indent="0" algn="just">
                  <a:spcBef>
                    <a:spcPts val="0"/>
                  </a:spcBef>
                  <a:spcAft>
                    <a:spcPts val="1200"/>
                  </a:spcAft>
                  <a:buNone/>
                </a:pPr>
                <a:r>
                  <a:rPr lang="en-US" sz="1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Note: the driving point impedance obtained based on the positive‐sequence network topology of the system should not be used for fault calculations because it does not account for transformer connections that are important for the zero‐sequence network.</a:t>
                </a:r>
              </a:p>
              <a:p>
                <a:endParaRPr lang="en-US" dirty="0"/>
              </a:p>
            </p:txBody>
          </p:sp>
        </mc:Choice>
        <mc:Fallback xmlns="">
          <p:sp>
            <p:nvSpPr>
              <p:cNvPr id="3" name="Content Placeholder 2">
                <a:extLst>
                  <a:ext uri="{FF2B5EF4-FFF2-40B4-BE49-F238E27FC236}">
                    <a16:creationId xmlns:a16="http://schemas.microsoft.com/office/drawing/2014/main" id="{43C45E9D-733D-4C08-B0C4-E7F7827B5662}"/>
                  </a:ext>
                </a:extLst>
              </p:cNvPr>
              <p:cNvSpPr>
                <a:spLocks noGrp="1" noRot="1" noChangeAspect="1" noMove="1" noResize="1" noEditPoints="1" noAdjustHandles="1" noChangeArrowheads="1" noChangeShapeType="1" noTextEdit="1"/>
              </p:cNvSpPr>
              <p:nvPr>
                <p:ph idx="1"/>
              </p:nvPr>
            </p:nvSpPr>
            <p:spPr>
              <a:blipFill>
                <a:blip r:embed="rId2"/>
                <a:stretch>
                  <a:fillRect l="-222" t="-383" r="-370" b="-894"/>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4DFC4B1F-8A6B-4C11-B329-C6110D75A765}"/>
              </a:ext>
            </a:extLst>
          </p:cNvPr>
          <p:cNvSpPr>
            <a:spLocks noGrp="1"/>
          </p:cNvSpPr>
          <p:nvPr>
            <p:ph type="sldNum" sz="quarter" idx="12"/>
          </p:nvPr>
        </p:nvSpPr>
        <p:spPr/>
        <p:txBody>
          <a:bodyPr/>
          <a:lstStyle/>
          <a:p>
            <a:fld id="{98783A6C-F2E5-470E-8F07-6DF2D28172F3}" type="slidenum">
              <a:rPr lang="en-US" smtClean="0"/>
              <a:t>5</a:t>
            </a:fld>
            <a:endParaRPr lang="en-US"/>
          </a:p>
        </p:txBody>
      </p:sp>
      <p:sp>
        <p:nvSpPr>
          <p:cNvPr id="8" name="Footer Placeholder 4">
            <a:extLst>
              <a:ext uri="{FF2B5EF4-FFF2-40B4-BE49-F238E27FC236}">
                <a16:creationId xmlns:a16="http://schemas.microsoft.com/office/drawing/2014/main" id="{C9CC8379-09EE-518E-9B73-EC0DD10BE4B2}"/>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098550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389128" y="777871"/>
            <a:ext cx="8297672" cy="5204918"/>
          </a:xfrm>
        </p:spPr>
        <p:txBody>
          <a:bodyPr/>
          <a:lstStyle/>
          <a:p>
            <a:pPr algn="just">
              <a:spcBef>
                <a:spcPts val="600"/>
              </a:spcBef>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While for transmission lines these are satisfied with transposition, they are not feasible for distribution feeders. Distribution feeders are rarely transposed and also can be of two or one phase in addition to three phases.</a:t>
            </a:r>
          </a:p>
          <a:p>
            <a:pPr algn="just">
              <a:spcBef>
                <a:spcPts val="600"/>
              </a:spcBef>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Since single‐ and two‐phase feeders do not have models in the sequence domain, symmetrical component‐based analysis is not applicable to them. Also, for three‐phase part of the system, symmetrical components do not provide any advantage because the sequence impedance matrix is not diagonal.</a:t>
            </a:r>
          </a:p>
          <a:p>
            <a:pPr algn="just">
              <a:spcBef>
                <a:spcPts val="600"/>
              </a:spcBef>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Hence, positive‐, negative‐, and zero‐sequence impedances cannot be decoupled from one another.</a:t>
            </a:r>
          </a:p>
          <a:p>
            <a:pPr algn="just">
              <a:spcBef>
                <a:spcPts val="600"/>
              </a:spcBef>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However, we can implement a solution technique in phase domain to determine fault currents in distribution systems. We initially consider a radial distribution system connected to the bulk power system with no additional sources in the system. </a:t>
            </a:r>
          </a:p>
          <a:p>
            <a:pPr marL="0" indent="0" algn="just">
              <a:spcBef>
                <a:spcPts val="600"/>
              </a:spcBef>
              <a:spcAft>
                <a:spcPts val="600"/>
              </a:spcAft>
              <a:buNone/>
            </a:pPr>
            <a:endParaRPr lang="en-US" sz="1800" dirty="0">
              <a:solidFill>
                <a:schemeClr val="tx1"/>
              </a:solidFill>
              <a:effectLst/>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50</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 Fault Calculation</a:t>
            </a:r>
          </a:p>
        </p:txBody>
      </p:sp>
      <p:sp>
        <p:nvSpPr>
          <p:cNvPr id="6" name="Footer Placeholder 4">
            <a:extLst>
              <a:ext uri="{FF2B5EF4-FFF2-40B4-BE49-F238E27FC236}">
                <a16:creationId xmlns:a16="http://schemas.microsoft.com/office/drawing/2014/main" id="{C85779DE-5853-550F-0142-A6AD9BED1AA2}"/>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4325202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330134" y="3135508"/>
            <a:ext cx="8297672" cy="2900376"/>
          </a:xfrm>
        </p:spPr>
        <p:txBody>
          <a:bodyPr/>
          <a:lstStyle/>
          <a:p>
            <a:pPr algn="just">
              <a:spcBef>
                <a:spcPts val="600"/>
              </a:spcBef>
              <a:spcAft>
                <a:spcPts val="6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general distribution feeder connected to the substation bus with multiple feeder sections as shown in the Figure. </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While the main feeder is a three‐phase feeder, the laterals can be three, two, or single phase. Each feeder section is modeled by its impedance matrix.</a:t>
            </a:r>
          </a:p>
          <a:p>
            <a:pPr algn="just">
              <a:spcBef>
                <a:spcPts val="600"/>
              </a:spcBef>
              <a:spcAft>
                <a:spcPts val="6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illustration, we are considering delta‐wye‐grounded connection for the transformer, but the method will work for other configurations too.</a:t>
            </a:r>
          </a:p>
          <a:p>
            <a:pPr algn="just">
              <a:spcBef>
                <a:spcPts val="600"/>
              </a:spcBef>
              <a:spcAft>
                <a:spcPts val="600"/>
              </a:spcAft>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The system in the figure represented in the oval represents the entire power system upstream of the transformer.</a:t>
            </a:r>
          </a:p>
          <a:p>
            <a:pPr algn="just">
              <a:spcBef>
                <a:spcPts val="600"/>
              </a:spcBef>
              <a:spcAft>
                <a:spcPts val="6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This system can be represented by a Thevenin equivalent impedance matrix and a voltage source vector for the three phases.</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51</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7.1 </a:t>
            </a:r>
            <a:r>
              <a:rPr lang="en-US" sz="2800" dirty="0" err="1"/>
              <a:t>Prefault</a:t>
            </a:r>
            <a:r>
              <a:rPr lang="en-US" sz="2800" dirty="0"/>
              <a:t> System</a:t>
            </a:r>
          </a:p>
        </p:txBody>
      </p:sp>
      <p:pic>
        <p:nvPicPr>
          <p:cNvPr id="7" name="Picture 6">
            <a:extLst>
              <a:ext uri="{FF2B5EF4-FFF2-40B4-BE49-F238E27FC236}">
                <a16:creationId xmlns:a16="http://schemas.microsoft.com/office/drawing/2014/main" id="{657508CD-61D9-1C02-C123-34667C8D0F9C}"/>
              </a:ext>
            </a:extLst>
          </p:cNvPr>
          <p:cNvPicPr>
            <a:picLocks noChangeAspect="1"/>
          </p:cNvPicPr>
          <p:nvPr/>
        </p:nvPicPr>
        <p:blipFill>
          <a:blip r:embed="rId2"/>
          <a:stretch>
            <a:fillRect/>
          </a:stretch>
        </p:blipFill>
        <p:spPr>
          <a:xfrm>
            <a:off x="1334729" y="617114"/>
            <a:ext cx="6181341" cy="2067626"/>
          </a:xfrm>
          <a:prstGeom prst="rect">
            <a:avLst/>
          </a:prstGeom>
        </p:spPr>
      </p:pic>
      <p:sp>
        <p:nvSpPr>
          <p:cNvPr id="8" name="TextBox 7">
            <a:extLst>
              <a:ext uri="{FF2B5EF4-FFF2-40B4-BE49-F238E27FC236}">
                <a16:creationId xmlns:a16="http://schemas.microsoft.com/office/drawing/2014/main" id="{00C3840B-70C4-B09F-3BCC-0F4E982B4C59}"/>
              </a:ext>
            </a:extLst>
          </p:cNvPr>
          <p:cNvSpPr txBox="1"/>
          <p:nvPr/>
        </p:nvSpPr>
        <p:spPr>
          <a:xfrm>
            <a:off x="2146067" y="2699730"/>
            <a:ext cx="4665806"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Fig: An example Distribution System</a:t>
            </a:r>
          </a:p>
        </p:txBody>
      </p:sp>
      <p:sp>
        <p:nvSpPr>
          <p:cNvPr id="6" name="Footer Placeholder 4">
            <a:extLst>
              <a:ext uri="{FF2B5EF4-FFF2-40B4-BE49-F238E27FC236}">
                <a16:creationId xmlns:a16="http://schemas.microsoft.com/office/drawing/2014/main" id="{246D5092-02D5-E225-3ACE-19638D396EDC}"/>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8250695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379914" y="820157"/>
                <a:ext cx="5652175" cy="3066044"/>
              </a:xfrm>
            </p:spPr>
            <p:txBody>
              <a:bodyPr/>
              <a:lstStyle/>
              <a:p>
                <a:pPr algn="just">
                  <a:spcBef>
                    <a:spcPts val="600"/>
                  </a:spcBef>
                  <a:spcAft>
                    <a:spcPts val="600"/>
                  </a:spcAft>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T</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he equivalent voltage source </a:t>
                </a:r>
                <a14:m>
                  <m:oMath xmlns:m="http://schemas.openxmlformats.org/officeDocument/2006/math">
                    <m:sSub>
                      <m:sSubPr>
                        <m:ctrlPr>
                          <a:rPr lang="en-US"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b>
                    </m:sSub>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is considered balanced with 1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pu</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magnitude, i.e.</a:t>
                </a:r>
              </a:p>
              <a:p>
                <a:pPr marL="0" indent="0" algn="ctr">
                  <a:spcBef>
                    <a:spcPts val="600"/>
                  </a:spcBef>
                  <a:spcAft>
                    <a:spcPts val="600"/>
                  </a:spcAft>
                  <a:buNone/>
                </a:pPr>
                <a14:m>
                  <m:oMath xmlns:m="http://schemas.openxmlformats.org/officeDocument/2006/math">
                    <m:d>
                      <m:dPr>
                        <m:begChr m:val="["/>
                        <m:endChr m:val="]"/>
                        <m:ctrlPr>
                          <a:rPr lang="en-US"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e>
                          </m:m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m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e>
                          </m:mr>
                        </m:m>
                      </m:e>
                    </m:d>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m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m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mr>
                        </m:m>
                      </m:e>
                    </m:d>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where subscript </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 </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is the source.</a:t>
                </a:r>
              </a:p>
              <a:p>
                <a:pPr>
                  <a:spcBef>
                    <a:spcPts val="600"/>
                  </a:spcBef>
                  <a:spcAft>
                    <a:spcPts val="6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All the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prefault</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load currents are considered to be 0 with the assumption that load currents are much smaller compared to the fault current.</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379914" y="820157"/>
                <a:ext cx="5652175" cy="3066044"/>
              </a:xfrm>
              <a:blipFill>
                <a:blip r:embed="rId2"/>
                <a:stretch>
                  <a:fillRect t="-596" r="-53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52</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7.1 </a:t>
            </a:r>
            <a:r>
              <a:rPr lang="en-US" sz="2800" dirty="0" err="1"/>
              <a:t>Prefault</a:t>
            </a:r>
            <a:r>
              <a:rPr lang="en-US" sz="2800" dirty="0"/>
              <a:t> System</a:t>
            </a:r>
          </a:p>
        </p:txBody>
      </p:sp>
      <p:pic>
        <p:nvPicPr>
          <p:cNvPr id="7" name="Picture 6">
            <a:extLst>
              <a:ext uri="{FF2B5EF4-FFF2-40B4-BE49-F238E27FC236}">
                <a16:creationId xmlns:a16="http://schemas.microsoft.com/office/drawing/2014/main" id="{657508CD-61D9-1C02-C123-34667C8D0F9C}"/>
              </a:ext>
            </a:extLst>
          </p:cNvPr>
          <p:cNvPicPr>
            <a:picLocks noChangeAspect="1"/>
          </p:cNvPicPr>
          <p:nvPr/>
        </p:nvPicPr>
        <p:blipFill>
          <a:blip r:embed="rId3"/>
          <a:stretch>
            <a:fillRect/>
          </a:stretch>
        </p:blipFill>
        <p:spPr>
          <a:xfrm>
            <a:off x="5900287" y="1635217"/>
            <a:ext cx="3243713" cy="1085005"/>
          </a:xfrm>
          <a:prstGeom prst="rect">
            <a:avLst/>
          </a:prstGeom>
        </p:spPr>
      </p:pic>
      <p:sp>
        <p:nvSpPr>
          <p:cNvPr id="8" name="TextBox 7">
            <a:extLst>
              <a:ext uri="{FF2B5EF4-FFF2-40B4-BE49-F238E27FC236}">
                <a16:creationId xmlns:a16="http://schemas.microsoft.com/office/drawing/2014/main" id="{00C3840B-70C4-B09F-3BCC-0F4E982B4C59}"/>
              </a:ext>
            </a:extLst>
          </p:cNvPr>
          <p:cNvSpPr txBox="1"/>
          <p:nvPr/>
        </p:nvSpPr>
        <p:spPr>
          <a:xfrm>
            <a:off x="5818239" y="2762508"/>
            <a:ext cx="3615193"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Fig: An example Distribution System</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89C390F0-7678-334A-80A7-B35683A8AAA6}"/>
                  </a:ext>
                </a:extLst>
              </p:cNvPr>
              <p:cNvSpPr txBox="1">
                <a:spLocks/>
              </p:cNvSpPr>
              <p:nvPr/>
            </p:nvSpPr>
            <p:spPr bwMode="auto">
              <a:xfrm>
                <a:off x="379915" y="3135154"/>
                <a:ext cx="8306885" cy="1586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algn="just">
                  <a:spcBef>
                    <a:spcPts val="600"/>
                  </a:spcBef>
                  <a:spcAft>
                    <a:spcPts val="6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Directly determining the Thevenin equivalent matrix in the phase domain is difficult. An indirect approach is considered due to the difficulty.</a:t>
                </a:r>
                <a:endParaRPr lang="en-US" sz="16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r>
                  <a:rPr lang="en-US" sz="1600" kern="0" dirty="0">
                    <a:solidFill>
                      <a:schemeClr val="tx1"/>
                    </a:solidFill>
                    <a:latin typeface="Calibri" panose="020F0502020204030204" pitchFamily="34" charset="0"/>
                    <a:ea typeface="Calibri" panose="020F0502020204030204" pitchFamily="34" charset="0"/>
                    <a:cs typeface="Calibri" panose="020F0502020204030204" pitchFamily="34" charset="0"/>
                  </a:rPr>
                  <a:t>Utilities usually have information on equivalent positive‐, negative‐, and zero‐sequence impedance values at different buses in the transmission system.</a:t>
                </a:r>
              </a:p>
              <a:p>
                <a:pPr algn="just">
                  <a:spcBef>
                    <a:spcPts val="600"/>
                  </a:spcBef>
                  <a:spcAft>
                    <a:spcPts val="600"/>
                  </a:spcAft>
                </a:pPr>
                <a:r>
                  <a:rPr lang="en-US" sz="1600" kern="0" dirty="0">
                    <a:solidFill>
                      <a:schemeClr val="tx1"/>
                    </a:solidFill>
                    <a:latin typeface="Calibri" panose="020F0502020204030204" pitchFamily="34" charset="0"/>
                    <a:ea typeface="Calibri" panose="020F0502020204030204" pitchFamily="34" charset="0"/>
                    <a:cs typeface="Calibri" panose="020F0502020204030204" pitchFamily="34" charset="0"/>
                  </a:rPr>
                  <a:t>The values can also be computed using the approach discussed in Section 2 of the slide (Modeling of Source Impedance).</a:t>
                </a:r>
              </a:p>
              <a:p>
                <a:pPr algn="just">
                  <a:spcBef>
                    <a:spcPts val="600"/>
                  </a:spcBef>
                  <a:spcAft>
                    <a:spcPts val="600"/>
                  </a:spcAft>
                </a:pPr>
                <a:r>
                  <a:rPr lang="en-US" sz="1600" kern="0" dirty="0">
                    <a:solidFill>
                      <a:schemeClr val="tx1"/>
                    </a:solidFill>
                    <a:latin typeface="Calibri" panose="020F0502020204030204" pitchFamily="34" charset="0"/>
                    <a:ea typeface="Calibri" panose="020F0502020204030204" pitchFamily="34" charset="0"/>
                    <a:cs typeface="Calibri" panose="020F0502020204030204" pitchFamily="34" charset="0"/>
                  </a:rPr>
                  <a:t>The values are denoted as </a:t>
                </a:r>
                <a14:m>
                  <m:oMath xmlns:m="http://schemas.openxmlformats.org/officeDocument/2006/math">
                    <m:sSubSup>
                      <m:sSubSupPr>
                        <m:ctrlPr>
                          <a:rPr lang="en-US"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oMath>
                </a14:m>
                <a:r>
                  <a:rPr lang="en-US" sz="1600" kern="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Sup>
                      <m:sSubSupPr>
                        <m:ctrlP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b>
                        <m:r>
                          <a:rPr lang="en-US" sz="1600" b="0"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b>
                      <m:sup>
                        <m: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𝑠𝑚</m:t>
                        </m:r>
                      </m:sup>
                    </m:sSubSup>
                  </m:oMath>
                </a14:m>
                <a:r>
                  <a:rPr lang="en-US" sz="1600" kern="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Sup>
                      <m:sSubSupPr>
                        <m:ctrlP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b>
                        <m:r>
                          <a:rPr lang="en-US" sz="1600" b="0"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sub>
                      <m:sup>
                        <m: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𝑠𝑚</m:t>
                        </m:r>
                      </m:sup>
                    </m:sSubSup>
                  </m:oMath>
                </a14:m>
                <a:r>
                  <a:rPr lang="en-US" sz="1600" kern="0" dirty="0">
                    <a:solidFill>
                      <a:schemeClr val="tx1"/>
                    </a:solidFill>
                    <a:latin typeface="Calibri" panose="020F0502020204030204" pitchFamily="34" charset="0"/>
                    <a:ea typeface="Calibri" panose="020F0502020204030204" pitchFamily="34" charset="0"/>
                    <a:cs typeface="Calibri" panose="020F0502020204030204" pitchFamily="34" charset="0"/>
                  </a:rPr>
                  <a:t> at bus </a:t>
                </a:r>
                <a:r>
                  <a:rPr lang="en-US" sz="1600" i="1" kern="0" dirty="0">
                    <a:solidFill>
                      <a:schemeClr val="tx1"/>
                    </a:solidFill>
                    <a:latin typeface="Calibri" panose="020F0502020204030204" pitchFamily="34" charset="0"/>
                    <a:ea typeface="Calibri" panose="020F0502020204030204" pitchFamily="34" charset="0"/>
                    <a:cs typeface="Calibri" panose="020F0502020204030204" pitchFamily="34" charset="0"/>
                  </a:rPr>
                  <a:t>m</a:t>
                </a:r>
                <a:r>
                  <a:rPr lang="en-US" sz="1600" kern="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gn="just">
                  <a:spcBef>
                    <a:spcPts val="600"/>
                  </a:spcBef>
                  <a:spcAft>
                    <a:spcPts val="600"/>
                  </a:spcAft>
                </a:pPr>
                <a:r>
                  <a:rPr lang="en-US" sz="1600" kern="0" dirty="0">
                    <a:solidFill>
                      <a:schemeClr val="tx1"/>
                    </a:solidFill>
                    <a:latin typeface="Calibri" panose="020F0502020204030204" pitchFamily="34" charset="0"/>
                    <a:ea typeface="Calibri" panose="020F0502020204030204" pitchFamily="34" charset="0"/>
                    <a:cs typeface="Calibri" panose="020F0502020204030204" pitchFamily="34" charset="0"/>
                  </a:rPr>
                  <a:t>The zero‐sequence impedance value only includes the impedance of the transformer due to the selected transformer connection.</a:t>
                </a:r>
              </a:p>
            </p:txBody>
          </p:sp>
        </mc:Choice>
        <mc:Fallback xmlns="">
          <p:sp>
            <p:nvSpPr>
              <p:cNvPr id="6" name="Content Placeholder 2">
                <a:extLst>
                  <a:ext uri="{FF2B5EF4-FFF2-40B4-BE49-F238E27FC236}">
                    <a16:creationId xmlns:a16="http://schemas.microsoft.com/office/drawing/2014/main" id="{89C390F0-7678-334A-80A7-B35683A8AAA6}"/>
                  </a:ext>
                </a:extLst>
              </p:cNvPr>
              <p:cNvSpPr txBox="1">
                <a:spLocks noRot="1" noChangeAspect="1" noMove="1" noResize="1" noEditPoints="1" noAdjustHandles="1" noChangeArrowheads="1" noChangeShapeType="1" noTextEdit="1"/>
              </p:cNvSpPr>
              <p:nvPr/>
            </p:nvSpPr>
            <p:spPr bwMode="auto">
              <a:xfrm>
                <a:off x="379915" y="3135154"/>
                <a:ext cx="8306885" cy="1586666"/>
              </a:xfrm>
              <a:prstGeom prst="rect">
                <a:avLst/>
              </a:prstGeom>
              <a:blipFill>
                <a:blip r:embed="rId4"/>
                <a:stretch>
                  <a:fillRect t="-794" r="-305" b="-86508"/>
                </a:stretch>
              </a:blipFill>
              <a:ln w="9525">
                <a:noFill/>
                <a:miter lim="800000"/>
                <a:headEnd/>
                <a:tailEnd/>
              </a:ln>
              <a:effectLst/>
            </p:spPr>
            <p:txBody>
              <a:bodyPr/>
              <a:lstStyle/>
              <a:p>
                <a:r>
                  <a:rPr lang="en-US">
                    <a:noFill/>
                  </a:rPr>
                  <a:t> </a:t>
                </a:r>
              </a:p>
            </p:txBody>
          </p:sp>
        </mc:Fallback>
      </mc:AlternateContent>
      <p:sp>
        <p:nvSpPr>
          <p:cNvPr id="9" name="Footer Placeholder 4">
            <a:extLst>
              <a:ext uri="{FF2B5EF4-FFF2-40B4-BE49-F238E27FC236}">
                <a16:creationId xmlns:a16="http://schemas.microsoft.com/office/drawing/2014/main" id="{01C1B6BB-B4FD-50FF-8A15-43D26814227E}"/>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6030964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379914" y="733908"/>
            <a:ext cx="5652175" cy="3066044"/>
          </a:xfrm>
        </p:spPr>
        <p:txBody>
          <a:bodyPr/>
          <a:lstStyle/>
          <a:p>
            <a:pPr algn="just">
              <a:spcBef>
                <a:spcPts val="600"/>
              </a:spcBef>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Delta/wye‐grounded transformers create an open circuit in the zero‐sequence circuit, where current flows through the transformer only on the wye‐grounded side.</a:t>
            </a:r>
          </a:p>
          <a:p>
            <a:pPr algn="just">
              <a:spcBef>
                <a:spcPts val="600"/>
              </a:spcBef>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transmission system is assumed to be fully balanced. As a result, the sequence networks are decoupled.</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53</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7.1 </a:t>
            </a:r>
            <a:r>
              <a:rPr lang="en-US" sz="2800" dirty="0" err="1"/>
              <a:t>Prefault</a:t>
            </a:r>
            <a:r>
              <a:rPr lang="en-US" sz="2800" dirty="0"/>
              <a:t> System</a:t>
            </a:r>
          </a:p>
        </p:txBody>
      </p:sp>
      <p:pic>
        <p:nvPicPr>
          <p:cNvPr id="7" name="Picture 6">
            <a:extLst>
              <a:ext uri="{FF2B5EF4-FFF2-40B4-BE49-F238E27FC236}">
                <a16:creationId xmlns:a16="http://schemas.microsoft.com/office/drawing/2014/main" id="{657508CD-61D9-1C02-C123-34667C8D0F9C}"/>
              </a:ext>
            </a:extLst>
          </p:cNvPr>
          <p:cNvPicPr>
            <a:picLocks noChangeAspect="1"/>
          </p:cNvPicPr>
          <p:nvPr/>
        </p:nvPicPr>
        <p:blipFill>
          <a:blip r:embed="rId2"/>
          <a:stretch>
            <a:fillRect/>
          </a:stretch>
        </p:blipFill>
        <p:spPr>
          <a:xfrm>
            <a:off x="6032089" y="1028721"/>
            <a:ext cx="3111911" cy="1085005"/>
          </a:xfrm>
          <a:prstGeom prst="rect">
            <a:avLst/>
          </a:prstGeom>
        </p:spPr>
      </p:pic>
      <p:sp>
        <p:nvSpPr>
          <p:cNvPr id="8" name="TextBox 7">
            <a:extLst>
              <a:ext uri="{FF2B5EF4-FFF2-40B4-BE49-F238E27FC236}">
                <a16:creationId xmlns:a16="http://schemas.microsoft.com/office/drawing/2014/main" id="{00C3840B-70C4-B09F-3BCC-0F4E982B4C59}"/>
              </a:ext>
            </a:extLst>
          </p:cNvPr>
          <p:cNvSpPr txBox="1"/>
          <p:nvPr/>
        </p:nvSpPr>
        <p:spPr>
          <a:xfrm>
            <a:off x="5818239" y="2156012"/>
            <a:ext cx="3615193"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An example Distribution System</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89C390F0-7678-334A-80A7-B35683A8AAA6}"/>
                  </a:ext>
                </a:extLst>
              </p:cNvPr>
              <p:cNvSpPr txBox="1">
                <a:spLocks/>
              </p:cNvSpPr>
              <p:nvPr/>
            </p:nvSpPr>
            <p:spPr bwMode="auto">
              <a:xfrm>
                <a:off x="379914" y="2855433"/>
                <a:ext cx="8306885" cy="2442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algn="just">
                  <a:spcBef>
                    <a:spcPts val="600"/>
                  </a:spcBef>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impedance matrix of the system in the sequence domain can be written as follows: </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d>
                        <m:dPr>
                          <m:begChr m:val="["/>
                          <m:endChr m:val="]"/>
                          <m:ctrlPr>
                            <a:rPr lang="en-US"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𝒁</m:t>
                                    </m:r>
                                  </m:e>
                                  <m: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𝒁</m:t>
                                    </m:r>
                                  </m:e>
                                  <m: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𝒁</m:t>
                                    </m:r>
                                  </m:e>
                                  <m: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mr>
                          </m:m>
                        </m:e>
                      </m:d>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Now, we use transformation to convert this matrix to phase domain</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d>
                        <m:dPr>
                          <m:begChr m:val="["/>
                          <m:endChr m:val="]"/>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m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m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mr>
                          </m:m>
                        </m:e>
                      </m:d>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sSup>
                                  <m:s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𝐚</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e>
                                <m:r>
                                  <a:rPr lang="en-US" sz="1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𝐚</m:t>
                                </m:r>
                              </m:e>
                            </m:m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1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𝐚</m:t>
                                </m:r>
                              </m:e>
                              <m:e>
                                <m:sSup>
                                  <m:s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𝐚</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mr>
                          </m:m>
                        </m:e>
                      </m:d>
                      <m:d>
                        <m:dPr>
                          <m:begChr m:val="["/>
                          <m:endChr m:val="]"/>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𝒁</m:t>
                                    </m:r>
                                  </m:e>
                                  <m: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𝒁</m:t>
                                    </m:r>
                                  </m:e>
                                  <m: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mr>
                          </m:m>
                        </m:e>
                      </m:d>
                      <m:f>
                        <m:f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d>
                        <m:dPr>
                          <m:begChr m:val="["/>
                          <m:endChr m:val="]"/>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1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𝐚</m:t>
                                </m:r>
                              </m:e>
                              <m:e>
                                <m:sSup>
                                  <m:s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𝐚</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m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sSup>
                                  <m:s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𝐚</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e>
                                <m:r>
                                  <a:rPr lang="en-US" sz="1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𝐚</m:t>
                                </m:r>
                              </m:e>
                            </m:mr>
                          </m:m>
                        </m:e>
                      </m:d>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en-US" sz="1800" dirty="0">
                  <a:solidFill>
                    <a:schemeClr val="tx1"/>
                  </a:solidFill>
                  <a:ea typeface="Calibri" panose="020F0502020204030204" pitchFamily="34" charset="0"/>
                  <a:cs typeface="Times New Roman" panose="02020603050405020304" pitchFamily="18" charset="0"/>
                </a:endParaRPr>
              </a:p>
            </p:txBody>
          </p:sp>
        </mc:Choice>
        <mc:Fallback xmlns="">
          <p:sp>
            <p:nvSpPr>
              <p:cNvPr id="6" name="Content Placeholder 2">
                <a:extLst>
                  <a:ext uri="{FF2B5EF4-FFF2-40B4-BE49-F238E27FC236}">
                    <a16:creationId xmlns:a16="http://schemas.microsoft.com/office/drawing/2014/main" id="{89C390F0-7678-334A-80A7-B35683A8AAA6}"/>
                  </a:ext>
                </a:extLst>
              </p:cNvPr>
              <p:cNvSpPr txBox="1">
                <a:spLocks noRot="1" noChangeAspect="1" noMove="1" noResize="1" noEditPoints="1" noAdjustHandles="1" noChangeArrowheads="1" noChangeShapeType="1" noTextEdit="1"/>
              </p:cNvSpPr>
              <p:nvPr/>
            </p:nvSpPr>
            <p:spPr bwMode="auto">
              <a:xfrm>
                <a:off x="379914" y="2855433"/>
                <a:ext cx="8306885" cy="2442694"/>
              </a:xfrm>
              <a:prstGeom prst="rect">
                <a:avLst/>
              </a:prstGeom>
              <a:blipFill>
                <a:blip r:embed="rId3"/>
                <a:stretch>
                  <a:fillRect l="-147" t="-1247" r="-660" b="-14963"/>
                </a:stretch>
              </a:blipFill>
              <a:ln w="9525">
                <a:noFill/>
                <a:miter lim="800000"/>
                <a:headEnd/>
                <a:tailEnd/>
              </a:ln>
              <a:effectLst/>
            </p:spPr>
            <p:txBody>
              <a:bodyPr/>
              <a:lstStyle/>
              <a:p>
                <a:r>
                  <a:rPr lang="en-US">
                    <a:noFill/>
                  </a:rPr>
                  <a:t> </a:t>
                </a:r>
              </a:p>
            </p:txBody>
          </p:sp>
        </mc:Fallback>
      </mc:AlternateContent>
      <p:sp>
        <p:nvSpPr>
          <p:cNvPr id="9" name="Footer Placeholder 4">
            <a:extLst>
              <a:ext uri="{FF2B5EF4-FFF2-40B4-BE49-F238E27FC236}">
                <a16:creationId xmlns:a16="http://schemas.microsoft.com/office/drawing/2014/main" id="{9434E6DA-0124-9AD7-18C2-FCC768497858}"/>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2948223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379914" y="733908"/>
            <a:ext cx="5652175" cy="3066044"/>
          </a:xfrm>
        </p:spPr>
        <p:txBody>
          <a:bodyPr/>
          <a:lstStyle/>
          <a:p>
            <a:pPr marL="0" indent="0" algn="just">
              <a:spcBef>
                <a:spcPts val="600"/>
              </a:spcBef>
              <a:spcAft>
                <a:spcPts val="600"/>
              </a:spcAft>
              <a:buNone/>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where </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a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is a complex number equal to 1</a:t>
            </a:r>
            <a:r>
              <a:rPr lang="en-US" sz="1800" dirty="0">
                <a:solidFill>
                  <a:schemeClr val="tx1"/>
                </a:solidFill>
                <a:latin typeface="Calibri" panose="020F0502020204030204" pitchFamily="34" charset="0"/>
                <a:ea typeface="Cambria Math" panose="02040503050406030204" pitchFamily="18" charset="0"/>
                <a:cs typeface="Calibri" panose="020F0502020204030204" pitchFamily="34" charset="0"/>
              </a:rPr>
              <a:t>∠120</a:t>
            </a:r>
            <a:r>
              <a:rPr lang="en-US" sz="1800" baseline="30000" dirty="0">
                <a:solidFill>
                  <a:schemeClr val="tx1"/>
                </a:solidFill>
                <a:latin typeface="Calibri" panose="020F0502020204030204" pitchFamily="34" charset="0"/>
                <a:ea typeface="Cambria Math" panose="02040503050406030204" pitchFamily="18" charset="0"/>
                <a:cs typeface="Calibri" panose="020F0502020204030204" pitchFamily="34" charset="0"/>
              </a:rPr>
              <a:t>o</a:t>
            </a:r>
          </a:p>
          <a:p>
            <a:pPr algn="just">
              <a:spcBef>
                <a:spcPts val="600"/>
              </a:spcBef>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Let bus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be the candidate bus for faults.</a:t>
            </a:r>
          </a:p>
          <a:p>
            <a:pPr algn="just">
              <a:spcBef>
                <a:spcPts val="600"/>
              </a:spcBef>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Since all the feeder sections between the substation bus (bus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m</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and the faulted bus are in series, we can add their impedance matrices to compute the equivalent impedance matrix. </a:t>
            </a:r>
          </a:p>
          <a:p>
            <a:pPr algn="just">
              <a:spcBef>
                <a:spcPts val="600"/>
              </a:spcBef>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All the feeder sections not in the path from the substation to the faulted bus do not influence the fault current and thus are not included in the calculations. </a:t>
            </a:r>
          </a:p>
          <a:p>
            <a:pPr algn="just">
              <a:spcBef>
                <a:spcPts val="600"/>
              </a:spcBef>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Consider this matrix to be:</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54</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7.1 </a:t>
            </a:r>
            <a:r>
              <a:rPr lang="en-US" sz="2800" dirty="0" err="1"/>
              <a:t>Prefault</a:t>
            </a:r>
            <a:r>
              <a:rPr lang="en-US" sz="2800" dirty="0"/>
              <a:t> System</a:t>
            </a:r>
          </a:p>
        </p:txBody>
      </p:sp>
      <p:pic>
        <p:nvPicPr>
          <p:cNvPr id="7" name="Picture 6">
            <a:extLst>
              <a:ext uri="{FF2B5EF4-FFF2-40B4-BE49-F238E27FC236}">
                <a16:creationId xmlns:a16="http://schemas.microsoft.com/office/drawing/2014/main" id="{657508CD-61D9-1C02-C123-34667C8D0F9C}"/>
              </a:ext>
            </a:extLst>
          </p:cNvPr>
          <p:cNvPicPr>
            <a:picLocks noChangeAspect="1"/>
          </p:cNvPicPr>
          <p:nvPr/>
        </p:nvPicPr>
        <p:blipFill>
          <a:blip r:embed="rId2"/>
          <a:stretch>
            <a:fillRect/>
          </a:stretch>
        </p:blipFill>
        <p:spPr>
          <a:xfrm>
            <a:off x="6032089" y="1635217"/>
            <a:ext cx="3111911" cy="1085005"/>
          </a:xfrm>
          <a:prstGeom prst="rect">
            <a:avLst/>
          </a:prstGeom>
        </p:spPr>
      </p:pic>
      <p:sp>
        <p:nvSpPr>
          <p:cNvPr id="8" name="TextBox 7">
            <a:extLst>
              <a:ext uri="{FF2B5EF4-FFF2-40B4-BE49-F238E27FC236}">
                <a16:creationId xmlns:a16="http://schemas.microsoft.com/office/drawing/2014/main" id="{00C3840B-70C4-B09F-3BCC-0F4E982B4C59}"/>
              </a:ext>
            </a:extLst>
          </p:cNvPr>
          <p:cNvSpPr txBox="1"/>
          <p:nvPr/>
        </p:nvSpPr>
        <p:spPr>
          <a:xfrm>
            <a:off x="5818239" y="2762508"/>
            <a:ext cx="3615193"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An example Distribution System</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89C390F0-7678-334A-80A7-B35683A8AAA6}"/>
                  </a:ext>
                </a:extLst>
              </p:cNvPr>
              <p:cNvSpPr txBox="1">
                <a:spLocks/>
              </p:cNvSpPr>
              <p:nvPr/>
            </p:nvSpPr>
            <p:spPr bwMode="auto">
              <a:xfrm>
                <a:off x="70199" y="4269208"/>
                <a:ext cx="8306885" cy="13742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lgn="ctr">
                  <a:spcBef>
                    <a:spcPts val="600"/>
                  </a:spcBef>
                  <a:spcAft>
                    <a:spcPts val="600"/>
                  </a:spcAft>
                  <a:buNone/>
                </a:pPr>
                <a14:m>
                  <m:oMath xmlns:m="http://schemas.openxmlformats.org/officeDocument/2006/math">
                    <m:d>
                      <m:dPr>
                        <m:begChr m:val="["/>
                        <m:endChr m:val="]"/>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
                      </m:e>
                    </m:d>
                  </m:oMath>
                </a14:m>
                <a:r>
                  <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p>
              <a:p>
                <a:pPr marL="0" indent="0" algn="just">
                  <a:spcBef>
                    <a:spcPts val="600"/>
                  </a:spcBef>
                  <a:spcAft>
                    <a:spcPts val="600"/>
                  </a:spcAft>
                  <a:buNone/>
                </a:pPr>
                <a:endParaRPr lang="en-US" sz="1800" dirty="0">
                  <a:solidFill>
                    <a:schemeClr val="tx1"/>
                  </a:solidFill>
                  <a:ea typeface="Calibri" panose="020F0502020204030204" pitchFamily="34" charset="0"/>
                  <a:cs typeface="Times New Roman" panose="02020603050405020304" pitchFamily="18" charset="0"/>
                </a:endParaRPr>
              </a:p>
            </p:txBody>
          </p:sp>
        </mc:Choice>
        <mc:Fallback xmlns="">
          <p:sp>
            <p:nvSpPr>
              <p:cNvPr id="6" name="Content Placeholder 2">
                <a:extLst>
                  <a:ext uri="{FF2B5EF4-FFF2-40B4-BE49-F238E27FC236}">
                    <a16:creationId xmlns:a16="http://schemas.microsoft.com/office/drawing/2014/main" id="{89C390F0-7678-334A-80A7-B35683A8AAA6}"/>
                  </a:ext>
                </a:extLst>
              </p:cNvPr>
              <p:cNvSpPr txBox="1">
                <a:spLocks noRot="1" noChangeAspect="1" noMove="1" noResize="1" noEditPoints="1" noAdjustHandles="1" noChangeArrowheads="1" noChangeShapeType="1" noTextEdit="1"/>
              </p:cNvSpPr>
              <p:nvPr/>
            </p:nvSpPr>
            <p:spPr bwMode="auto">
              <a:xfrm>
                <a:off x="70199" y="4269208"/>
                <a:ext cx="8306885" cy="1374267"/>
              </a:xfrm>
              <a:prstGeom prst="rect">
                <a:avLst/>
              </a:prstGeom>
              <a:blipFill>
                <a:blip r:embed="rId3"/>
                <a:stretch>
                  <a:fillRect/>
                </a:stretch>
              </a:blipFill>
              <a:ln w="9525">
                <a:noFill/>
                <a:miter lim="800000"/>
                <a:headEnd/>
                <a:tailEnd/>
              </a:ln>
              <a:effectLst/>
            </p:spPr>
            <p:txBody>
              <a:bodyPr/>
              <a:lstStyle/>
              <a:p>
                <a:r>
                  <a:rPr lang="en-US">
                    <a:noFill/>
                  </a:rPr>
                  <a:t> </a:t>
                </a:r>
              </a:p>
            </p:txBody>
          </p:sp>
        </mc:Fallback>
      </mc:AlternateContent>
      <p:sp>
        <p:nvSpPr>
          <p:cNvPr id="9" name="Footer Placeholder 4">
            <a:extLst>
              <a:ext uri="{FF2B5EF4-FFF2-40B4-BE49-F238E27FC236}">
                <a16:creationId xmlns:a16="http://schemas.microsoft.com/office/drawing/2014/main" id="{D00187A9-A02E-1638-C098-9A0707E47032}"/>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6887814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379913" y="733908"/>
                <a:ext cx="8306885" cy="3066044"/>
              </a:xfrm>
            </p:spPr>
            <p:txBody>
              <a:bodyPr/>
              <a:lstStyle/>
              <a:p>
                <a:pPr algn="just">
                  <a:spcBef>
                    <a:spcPts val="600"/>
                  </a:spcBef>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Now, this matrix is added to the system impedance matrix to get the impedance matrix from the equivalent source to the faulted bus, </a:t>
                </a:r>
              </a:p>
              <a:p>
                <a:pPr marL="0" indent="0" algn="ctr">
                  <a:spcBef>
                    <a:spcPts val="600"/>
                  </a:spcBef>
                  <a:spcAft>
                    <a:spcPts val="600"/>
                  </a:spcAft>
                  <a:buNone/>
                </a:pPr>
                <a14:m>
                  <m:oMath xmlns:m="http://schemas.openxmlformats.org/officeDocument/2006/math">
                    <m:d>
                      <m:dPr>
                        <m:begChr m:val="["/>
                        <m:endChr m:val="]"/>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
                      </m:e>
                    </m:d>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e>
                          </m:mr>
                        </m:m>
                      </m:e>
                    </m:d>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
                      </m:e>
                    </m:d>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indent="0" algn="just">
                  <a:spcBef>
                    <a:spcPts val="600"/>
                  </a:spcBef>
                  <a:spcAft>
                    <a:spcPts val="600"/>
                  </a:spcAft>
                  <a:buNone/>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Note: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This summation can only be done if both matrices on the right‐hand side are in per unit, or impedances are referred to the low‐voltage side of the transformer due to different voltage levels of the distribution system and the bulk power system.</a:t>
                </a:r>
              </a:p>
              <a:p>
                <a:pPr marL="0" indent="0" algn="just">
                  <a:spcBef>
                    <a:spcPts val="600"/>
                  </a:spcBef>
                  <a:spcAft>
                    <a:spcPts val="600"/>
                  </a:spcAft>
                  <a:buNone/>
                </a:pPr>
                <a:endParaRPr lang="en-US" sz="1800" b="1" dirty="0">
                  <a:solidFill>
                    <a:schemeClr val="tx1"/>
                  </a:solidFill>
                  <a:ea typeface="Calibri" panose="020F0502020204030204" pitchFamily="34" charset="0"/>
                  <a:cs typeface="Times New Roman" panose="02020603050405020304" pitchFamily="18" charset="0"/>
                </a:endParaRPr>
              </a:p>
              <a:p>
                <a:pPr marL="0" indent="0" algn="just">
                  <a:spcBef>
                    <a:spcPts val="600"/>
                  </a:spcBef>
                  <a:spcAft>
                    <a:spcPts val="600"/>
                  </a:spcAft>
                  <a:buNone/>
                </a:pPr>
                <a:endParaRPr lang="en-US" sz="1800" b="1" dirty="0">
                  <a:solidFill>
                    <a:schemeClr val="tx1"/>
                  </a:solidFill>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379913" y="733908"/>
                <a:ext cx="8306885" cy="3066044"/>
              </a:xfrm>
              <a:blipFill>
                <a:blip r:embed="rId2"/>
                <a:stretch>
                  <a:fillRect l="-587" t="-994" r="-66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55</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7.1 </a:t>
            </a:r>
            <a:r>
              <a:rPr lang="en-US" sz="2800" dirty="0" err="1"/>
              <a:t>Prefault</a:t>
            </a:r>
            <a:r>
              <a:rPr lang="en-US" sz="2800" dirty="0"/>
              <a:t> System</a:t>
            </a:r>
          </a:p>
        </p:txBody>
      </p:sp>
      <p:sp>
        <p:nvSpPr>
          <p:cNvPr id="6" name="Footer Placeholder 4">
            <a:extLst>
              <a:ext uri="{FF2B5EF4-FFF2-40B4-BE49-F238E27FC236}">
                <a16:creationId xmlns:a16="http://schemas.microsoft.com/office/drawing/2014/main" id="{2A377740-2F9E-93EF-113E-73B34EA61AC7}"/>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5894210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418557" y="2750191"/>
                <a:ext cx="8306885" cy="3066044"/>
              </a:xfrm>
            </p:spPr>
            <p:txBody>
              <a:bodyPr/>
              <a:lstStyle/>
              <a:p>
                <a:pPr algn="just">
                  <a:spcBef>
                    <a:spcPts val="600"/>
                  </a:spcBef>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For a three‐phase fault at bus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current will flow from the substation to bus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algn="just">
                  <a:spcBef>
                    <a:spcPts val="600"/>
                  </a:spcBef>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Since there is no additional source, no other currents will flow. </a:t>
                </a:r>
              </a:p>
              <a:p>
                <a:pPr algn="just">
                  <a:spcBef>
                    <a:spcPts val="600"/>
                  </a:spcBef>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Also, we assume that the fault impedance is 0. </a:t>
                </a:r>
              </a:p>
              <a:p>
                <a:pPr algn="just">
                  <a:spcBef>
                    <a:spcPts val="600"/>
                  </a:spcBef>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If the fault is a high impedance fault, these assumptions will not be fully valid. The Figure above shows the conditions for a three‐phase fault.</a:t>
                </a:r>
              </a:p>
              <a:p>
                <a:pPr algn="just">
                  <a:spcBef>
                    <a:spcPts val="600"/>
                  </a:spcBef>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fault currents are, </a:t>
                </a:r>
                <a14:m>
                  <m:oMath xmlns:m="http://schemas.openxmlformats.org/officeDocument/2006/math">
                    <m:sSubSup>
                      <m:sSubSupPr>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𝑎𝑏𝑐𝐹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𝑎𝐹</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𝑐𝐹</m:t>
                                  </m:r>
                                </m:sup>
                              </m:sSubSup>
                            </m:e>
                          </m:mr>
                        </m:m>
                      </m:e>
                    </m:d>
                  </m:oMath>
                </a14:m>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algn="just">
                  <a:spcBef>
                    <a:spcPts val="600"/>
                  </a:spcBef>
                  <a:spcAft>
                    <a:spcPts val="600"/>
                  </a:spcAft>
                </a:pPr>
                <a:endParaRPr lang="en-US" sz="1800" dirty="0">
                  <a:solidFill>
                    <a:schemeClr val="tx1"/>
                  </a:solidFill>
                  <a:ea typeface="Calibri" panose="020F0502020204030204" pitchFamily="34" charset="0"/>
                  <a:cs typeface="Times New Roman" panose="02020603050405020304" pitchFamily="18" charset="0"/>
                </a:endParaRPr>
              </a:p>
              <a:p>
                <a:pPr marL="0" indent="0" algn="just">
                  <a:spcBef>
                    <a:spcPts val="600"/>
                  </a:spcBef>
                  <a:spcAft>
                    <a:spcPts val="600"/>
                  </a:spcAft>
                  <a:buNone/>
                </a:pPr>
                <a:endParaRPr lang="en-US" sz="1800" b="1" dirty="0">
                  <a:solidFill>
                    <a:schemeClr val="tx1"/>
                  </a:solidFill>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418557" y="2750191"/>
                <a:ext cx="8306885" cy="3066044"/>
              </a:xfrm>
              <a:blipFill>
                <a:blip r:embed="rId2"/>
                <a:stretch>
                  <a:fillRect l="-147" t="-994" r="-66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56</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7.2 Three – Phase Fault</a:t>
            </a:r>
          </a:p>
        </p:txBody>
      </p:sp>
      <p:pic>
        <p:nvPicPr>
          <p:cNvPr id="7" name="Picture 6">
            <a:extLst>
              <a:ext uri="{FF2B5EF4-FFF2-40B4-BE49-F238E27FC236}">
                <a16:creationId xmlns:a16="http://schemas.microsoft.com/office/drawing/2014/main" id="{48091D15-A63C-C040-6FEA-6571CD27E95E}"/>
              </a:ext>
            </a:extLst>
          </p:cNvPr>
          <p:cNvPicPr>
            <a:picLocks noChangeAspect="1"/>
          </p:cNvPicPr>
          <p:nvPr/>
        </p:nvPicPr>
        <p:blipFill>
          <a:blip r:embed="rId3"/>
          <a:stretch>
            <a:fillRect/>
          </a:stretch>
        </p:blipFill>
        <p:spPr>
          <a:xfrm>
            <a:off x="2687432" y="668397"/>
            <a:ext cx="3974813" cy="1830944"/>
          </a:xfrm>
          <a:prstGeom prst="rect">
            <a:avLst/>
          </a:prstGeom>
        </p:spPr>
      </p:pic>
      <p:sp>
        <p:nvSpPr>
          <p:cNvPr id="8" name="TextBox 7">
            <a:extLst>
              <a:ext uri="{FF2B5EF4-FFF2-40B4-BE49-F238E27FC236}">
                <a16:creationId xmlns:a16="http://schemas.microsoft.com/office/drawing/2014/main" id="{4247DC9E-CA30-CBC9-6272-1FB551F278B0}"/>
              </a:ext>
            </a:extLst>
          </p:cNvPr>
          <p:cNvSpPr txBox="1"/>
          <p:nvPr/>
        </p:nvSpPr>
        <p:spPr>
          <a:xfrm>
            <a:off x="2271251" y="2360841"/>
            <a:ext cx="3615193"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Three – phase fault at bus </a:t>
            </a:r>
            <a:r>
              <a:rPr lang="en-US" sz="1200" i="1" dirty="0">
                <a:latin typeface="Calibri" panose="020F0502020204030204" pitchFamily="34" charset="0"/>
                <a:cs typeface="Calibri" panose="020F0502020204030204" pitchFamily="34" charset="0"/>
              </a:rPr>
              <a:t>i</a:t>
            </a:r>
          </a:p>
        </p:txBody>
      </p:sp>
      <p:sp>
        <p:nvSpPr>
          <p:cNvPr id="6" name="Footer Placeholder 4">
            <a:extLst>
              <a:ext uri="{FF2B5EF4-FFF2-40B4-BE49-F238E27FC236}">
                <a16:creationId xmlns:a16="http://schemas.microsoft.com/office/drawing/2014/main" id="{85FC524B-260E-7A9F-941E-C636A48ED4B3}"/>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9578683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20" y="777870"/>
                <a:ext cx="6278880" cy="4937133"/>
              </a:xfrm>
            </p:spPr>
            <p:txBody>
              <a:bodyPr/>
              <a:lstStyle/>
              <a:p>
                <a:pPr algn="just">
                  <a:spcBef>
                    <a:spcPts val="600"/>
                  </a:spcBef>
                  <a:spcAft>
                    <a:spcPts val="600"/>
                  </a:spcAft>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The equation from the voltage drop from the source to bus </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i </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is,</a:t>
                </a:r>
              </a:p>
              <a:p>
                <a:pPr marL="0" indent="0" algn="ctr">
                  <a:spcBef>
                    <a:spcPts val="600"/>
                  </a:spcBef>
                  <a:spcAft>
                    <a:spcPts val="600"/>
                  </a:spcAft>
                  <a:buNone/>
                </a:pPr>
                <a14:m>
                  <m:oMath xmlns:m="http://schemas.openxmlformats.org/officeDocument/2006/math">
                    <m:d>
                      <m:dPr>
                        <m:begChr m:val="["/>
                        <m:endChr m:val="]"/>
                        <m:ctrlPr>
                          <a:rPr lang="en-US"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e>
                          </m:m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m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e>
                          </m:mr>
                        </m:m>
                      </m:e>
                    </m:d>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
                      </m:e>
                    </m:d>
                    <m:d>
                      <m:dPr>
                        <m:begChr m:val="["/>
                        <m:endChr m:val="]"/>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𝑎𝐹</m:t>
                                  </m:r>
                                </m:sup>
                              </m:sSubSup>
                            </m:e>
                          </m:m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e>
                          </m:m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𝑐𝐹</m:t>
                                  </m:r>
                                </m:sup>
                              </m:sSubSup>
                            </m:e>
                          </m:mr>
                        </m:m>
                      </m:e>
                    </m:d>
                  </m:oMath>
                </a14:m>
                <a:r>
                  <a:rPr lang="en-US" sz="1600" dirty="0">
                    <a:effectLst/>
                    <a:latin typeface="Calibri" panose="020F0502020204030204" pitchFamily="34" charset="0"/>
                    <a:ea typeface="Calibri" panose="020F0502020204030204" pitchFamily="34" charset="0"/>
                    <a:cs typeface="Calibri" panose="020F0502020204030204" pitchFamily="34" charset="0"/>
                  </a:rPr>
                  <a:t> </a:t>
                </a:r>
              </a:p>
              <a:p>
                <a:pPr algn="just">
                  <a:spcBef>
                    <a:spcPts val="600"/>
                  </a:spcBef>
                  <a:spcAft>
                    <a:spcPts val="600"/>
                  </a:spcAft>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For a solidly grounded fault, all the voltages at bus </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will be 0.</a:t>
                </a:r>
              </a:p>
              <a:p>
                <a:pPr algn="just">
                  <a:spcBef>
                    <a:spcPts val="600"/>
                  </a:spcBef>
                  <a:spcAft>
                    <a:spcPts val="600"/>
                  </a:spcAft>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Applying this condition and substituting values of the source bus voltage, we get,</a:t>
                </a:r>
              </a:p>
              <a:p>
                <a:pPr marL="0" indent="0" algn="just">
                  <a:spcBef>
                    <a:spcPts val="600"/>
                  </a:spcBef>
                  <a:spcAft>
                    <a:spcPts val="600"/>
                  </a:spcAft>
                  <a:buNone/>
                </a:pPr>
                <a14:m>
                  <m:oMathPara xmlns:m="http://schemas.openxmlformats.org/officeDocument/2006/math">
                    <m:oMathParaPr>
                      <m:jc m:val="centerGroup"/>
                    </m:oMathParaPr>
                    <m:oMath xmlns:m="http://schemas.openxmlformats.org/officeDocument/2006/math">
                      <m:d>
                        <m:dPr>
                          <m:begChr m:val="["/>
                          <m:endChr m:val="]"/>
                          <m:ctrlPr>
                            <a:rPr lang="en-US"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
                        </m:e>
                      </m:d>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
                        </m:e>
                      </m:d>
                      <m:d>
                        <m:dPr>
                          <m:begChr m:val="["/>
                          <m:endChr m:val="]"/>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𝑎𝐹</m:t>
                                    </m:r>
                                  </m:sup>
                                </m:sSubSup>
                              </m:e>
                            </m:m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e>
                            </m:m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𝑐𝐹</m:t>
                                    </m:r>
                                  </m:sup>
                                </m:sSubSup>
                              </m:e>
                            </m:mr>
                          </m:m>
                        </m:e>
                      </m:d>
                    </m:oMath>
                  </m:oMathPara>
                </a14:m>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the next step, we get,</a:t>
                </a:r>
              </a:p>
              <a:p>
                <a:pPr marL="0" indent="0" algn="just">
                  <a:spcBef>
                    <a:spcPts val="600"/>
                  </a:spcBef>
                  <a:spcAft>
                    <a:spcPts val="600"/>
                  </a:spcAft>
                  <a:buNone/>
                </a:pPr>
                <a14:m>
                  <m:oMathPara xmlns:m="http://schemas.openxmlformats.org/officeDocument/2006/math">
                    <m:oMathParaPr>
                      <m:jc m:val="centerGroup"/>
                    </m:oMathParaPr>
                    <m:oMath xmlns:m="http://schemas.openxmlformats.org/officeDocument/2006/math">
                      <m:d>
                        <m:dPr>
                          <m:begChr m:val="["/>
                          <m:endChr m:val="]"/>
                          <m:ctrlPr>
                            <a:rPr lang="en-US"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𝑎𝐹</m:t>
                                    </m:r>
                                  </m:sup>
                                </m:sSubSup>
                              </m:e>
                            </m:m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e>
                            </m:m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𝑐𝐹</m:t>
                                    </m:r>
                                  </m:sup>
                                </m:sSubSup>
                              </m:e>
                            </m:mr>
                          </m:m>
                        </m:e>
                      </m:d>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
                            </m:e>
                          </m:d>
                        </m:e>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p>
                      </m:sSup>
                      <m:d>
                        <m:dPr>
                          <m:begChr m:val="["/>
                          <m:endChr m:val="]"/>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m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m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mr>
                          </m:m>
                        </m:e>
                      </m:d>
                    </m:oMath>
                  </m:oMathPara>
                </a14:m>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600"/>
                  </a:spcBef>
                  <a:spcAft>
                    <a:spcPts val="600"/>
                  </a:spcAft>
                  <a:buNone/>
                </a:pPr>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marL="0" indent="0" algn="just">
                  <a:spcBef>
                    <a:spcPts val="600"/>
                  </a:spcBef>
                  <a:spcAft>
                    <a:spcPts val="600"/>
                  </a:spcAft>
                  <a:buNone/>
                </a:pPr>
                <a:endParaRPr lang="en-US" sz="1800" dirty="0">
                  <a:solidFill>
                    <a:schemeClr val="tx1"/>
                  </a:solidFill>
                  <a:ea typeface="Calibri" panose="020F0502020204030204" pitchFamily="34" charset="0"/>
                  <a:cs typeface="Times New Roman" panose="02020603050405020304" pitchFamily="18" charset="0"/>
                </a:endParaRPr>
              </a:p>
              <a:p>
                <a:pPr marL="0" indent="0" algn="just">
                  <a:spcBef>
                    <a:spcPts val="600"/>
                  </a:spcBef>
                  <a:spcAft>
                    <a:spcPts val="600"/>
                  </a:spcAft>
                  <a:buNone/>
                </a:pPr>
                <a:endParaRPr lang="en-US" sz="1800" b="1" dirty="0">
                  <a:solidFill>
                    <a:schemeClr val="tx1"/>
                  </a:solidFill>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20" y="777870"/>
                <a:ext cx="6278880" cy="4937133"/>
              </a:xfrm>
              <a:blipFill>
                <a:blip r:embed="rId2"/>
                <a:stretch>
                  <a:fillRect t="-370" r="-48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57</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7.2 Three – Phase Fault</a:t>
            </a:r>
          </a:p>
        </p:txBody>
      </p:sp>
      <p:pic>
        <p:nvPicPr>
          <p:cNvPr id="7" name="Picture 6">
            <a:extLst>
              <a:ext uri="{FF2B5EF4-FFF2-40B4-BE49-F238E27FC236}">
                <a16:creationId xmlns:a16="http://schemas.microsoft.com/office/drawing/2014/main" id="{48091D15-A63C-C040-6FEA-6571CD27E95E}"/>
              </a:ext>
            </a:extLst>
          </p:cNvPr>
          <p:cNvPicPr>
            <a:picLocks noChangeAspect="1"/>
          </p:cNvPicPr>
          <p:nvPr/>
        </p:nvPicPr>
        <p:blipFill>
          <a:blip r:embed="rId3"/>
          <a:stretch>
            <a:fillRect/>
          </a:stretch>
        </p:blipFill>
        <p:spPr>
          <a:xfrm>
            <a:off x="6553200" y="1372111"/>
            <a:ext cx="2556680" cy="1177700"/>
          </a:xfrm>
          <a:prstGeom prst="rect">
            <a:avLst/>
          </a:prstGeom>
        </p:spPr>
      </p:pic>
      <p:sp>
        <p:nvSpPr>
          <p:cNvPr id="8" name="TextBox 7">
            <a:extLst>
              <a:ext uri="{FF2B5EF4-FFF2-40B4-BE49-F238E27FC236}">
                <a16:creationId xmlns:a16="http://schemas.microsoft.com/office/drawing/2014/main" id="{4247DC9E-CA30-CBC9-6272-1FB551F278B0}"/>
              </a:ext>
            </a:extLst>
          </p:cNvPr>
          <p:cNvSpPr txBox="1"/>
          <p:nvPr/>
        </p:nvSpPr>
        <p:spPr>
          <a:xfrm>
            <a:off x="5869348" y="2523662"/>
            <a:ext cx="3615193"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Three – phase fault at bus </a:t>
            </a:r>
            <a:r>
              <a:rPr lang="en-US" sz="1200" i="1" dirty="0">
                <a:latin typeface="Calibri" panose="020F0502020204030204" pitchFamily="34" charset="0"/>
                <a:cs typeface="Calibri" panose="020F0502020204030204" pitchFamily="34" charset="0"/>
              </a:rPr>
              <a:t>i</a:t>
            </a:r>
          </a:p>
        </p:txBody>
      </p:sp>
      <p:sp>
        <p:nvSpPr>
          <p:cNvPr id="6" name="Footer Placeholder 4">
            <a:extLst>
              <a:ext uri="{FF2B5EF4-FFF2-40B4-BE49-F238E27FC236}">
                <a16:creationId xmlns:a16="http://schemas.microsoft.com/office/drawing/2014/main" id="{B0A376CE-E05C-097B-5B32-A2D4CC5F3053}"/>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9880776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19" y="777870"/>
            <a:ext cx="8464099" cy="4937133"/>
          </a:xfrm>
        </p:spPr>
        <p:txBody>
          <a:bodyPr/>
          <a:lstStyle/>
          <a:p>
            <a:pPr algn="just">
              <a:spcBef>
                <a:spcPts val="600"/>
              </a:spcBef>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If the system has additional sources, they can be applied one at a time while removing the equivalent source at the substation.</a:t>
            </a:r>
          </a:p>
          <a:p>
            <a:pPr algn="just">
              <a:spcBef>
                <a:spcPts val="600"/>
              </a:spcBef>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Source impedance matrix needs to be known and the equivalent impedance matrix from each source to bus</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 i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must be determined.</a:t>
            </a:r>
          </a:p>
          <a:p>
            <a:pPr algn="just">
              <a:spcBef>
                <a:spcPts val="600"/>
              </a:spcBef>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Voltages at the source terminal are required for the calculations.</a:t>
            </a:r>
          </a:p>
          <a:p>
            <a:pPr algn="just">
              <a:spcBef>
                <a:spcPts val="600"/>
              </a:spcBef>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For inverter-based sources, their characteristics under faults and operating rules must be known.</a:t>
            </a:r>
          </a:p>
          <a:p>
            <a:pPr algn="just">
              <a:spcBef>
                <a:spcPts val="600"/>
              </a:spcBef>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Some inverter‐based sources are automatically disconnected during fault, and most are adjusted to produce a smaller current by adjusting the impedance of inverter, which makes fault calculations challenging.</a:t>
            </a:r>
          </a:p>
          <a:p>
            <a:pPr algn="just">
              <a:spcBef>
                <a:spcPts val="600"/>
              </a:spcBef>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However, if we can compute fault currents for all the sources one at a time, all the fault currents can be added using superposition to compute the cumulative current. </a:t>
            </a:r>
          </a:p>
          <a:p>
            <a:pPr algn="just">
              <a:spcBef>
                <a:spcPts val="600"/>
              </a:spcBef>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Since the circuit is linear, superposition can be applied without affecting the results.</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58</a:t>
            </a:fld>
            <a:endParaRPr lang="en-US" dirty="0"/>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7.2 Three – Phase Fault</a:t>
            </a:r>
          </a:p>
        </p:txBody>
      </p:sp>
      <p:sp>
        <p:nvSpPr>
          <p:cNvPr id="6" name="Footer Placeholder 4">
            <a:extLst>
              <a:ext uri="{FF2B5EF4-FFF2-40B4-BE49-F238E27FC236}">
                <a16:creationId xmlns:a16="http://schemas.microsoft.com/office/drawing/2014/main" id="{A3BA843D-77EC-A16A-140C-E8E0696DFF95}"/>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605864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19" y="777870"/>
                <a:ext cx="5484926" cy="4937133"/>
              </a:xfrm>
            </p:spPr>
            <p:txBody>
              <a:bodyPr/>
              <a:lstStyle/>
              <a:p>
                <a:pPr>
                  <a:spcBef>
                    <a:spcPts val="0"/>
                  </a:spcBef>
                  <a:spcAft>
                    <a:spcPts val="12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a fault at bus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i</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current will flow from the substation to bus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i</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on the two faulted phases and no current on the third phase. As shown in the Figure, a fault between phases b and c is considered. </a:t>
                </a:r>
              </a:p>
              <a:p>
                <a:pPr marL="0" marR="0">
                  <a:spcBef>
                    <a:spcPts val="0"/>
                  </a:spcBef>
                  <a:spcAft>
                    <a:spcPts val="12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currents for this fault are</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𝑎𝑏𝑐𝐹</m:t>
                          </m:r>
                        </m:sup>
                      </m:sSub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e>
                            </m:m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𝑐𝐹</m:t>
                                    </m:r>
                                  </m:sup>
                                </m:sSubSup>
                              </m:e>
                            </m:mr>
                          </m:m>
                        </m:e>
                      </m:d>
                    </m:oMath>
                  </m:oMathPara>
                </a14:m>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12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voltage drop equation from the source to bus </a:t>
                </a:r>
                <a14:m>
                  <m:oMath xmlns:m="http://schemas.openxmlformats.org/officeDocument/2006/math">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is:</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d>
                        <m:dPr>
                          <m:begChr m:val="["/>
                          <m:endChr m:val="]"/>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e>
                            </m:m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
                        </m:e>
                      </m:d>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p>
                                </m:sSubSup>
                              </m:e>
                            </m:m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p>
                                </m:sSubSup>
                              </m:e>
                            </m:mr>
                          </m:m>
                        </m:e>
                      </m:d>
                      <m:d>
                        <m:dPr>
                          <m:begChr m:val="["/>
                          <m:endChr m:val="]"/>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e>
                            </m:m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𝑐𝐹</m:t>
                                    </m:r>
                                  </m:sup>
                                </m:sSubSup>
                              </m:e>
                            </m:mr>
                          </m:m>
                        </m:e>
                      </m:d>
                    </m:oMath>
                  </m:oMathPara>
                </a14:m>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12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Discard the first row and the first column and write the equations in a reduced form, </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as,</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d>
                        <m:dPr>
                          <m:begChr m:val="["/>
                          <m:endChr m:val="]"/>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m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mr>
                          </m:m>
                        </m:e>
                      </m:d>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2"/>
                                    <m:mcJc m:val="center"/>
                                  </m:mcPr>
                                </m:mc>
                              </m:mcs>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
                        </m:e>
                      </m:d>
                      <m:d>
                        <m:dPr>
                          <m:begChr m:val="["/>
                          <m:endChr m:val="]"/>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e>
                            </m:mr>
                            <m:mr>
                              <m:e>
                                <m:sSubSup>
                                  <m:sSub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𝑐𝐹</m:t>
                                    </m:r>
                                  </m:sup>
                                </m:sSubSup>
                              </m:e>
                            </m:mr>
                          </m:m>
                        </m:e>
                      </m:d>
                    </m:oMath>
                  </m:oMathPara>
                </a14:m>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19" y="777870"/>
                <a:ext cx="5484926" cy="4937133"/>
              </a:xfrm>
              <a:blipFill>
                <a:blip r:embed="rId2"/>
                <a:stretch>
                  <a:fillRect t="-370" r="-556" b="-432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59</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7.3 Double-Line-to-Ground (DLG) Fault</a:t>
            </a:r>
          </a:p>
        </p:txBody>
      </p:sp>
      <p:pic>
        <p:nvPicPr>
          <p:cNvPr id="7" name="Picture 6">
            <a:extLst>
              <a:ext uri="{FF2B5EF4-FFF2-40B4-BE49-F238E27FC236}">
                <a16:creationId xmlns:a16="http://schemas.microsoft.com/office/drawing/2014/main" id="{E64F9DBB-E7D5-3155-D2E8-33C1450731F2}"/>
              </a:ext>
            </a:extLst>
          </p:cNvPr>
          <p:cNvPicPr>
            <a:picLocks noChangeAspect="1"/>
          </p:cNvPicPr>
          <p:nvPr/>
        </p:nvPicPr>
        <p:blipFill>
          <a:blip r:embed="rId3"/>
          <a:stretch>
            <a:fillRect/>
          </a:stretch>
        </p:blipFill>
        <p:spPr>
          <a:xfrm>
            <a:off x="5660379" y="2042652"/>
            <a:ext cx="3209302" cy="1464852"/>
          </a:xfrm>
          <a:prstGeom prst="rect">
            <a:avLst/>
          </a:prstGeom>
        </p:spPr>
      </p:pic>
      <p:sp>
        <p:nvSpPr>
          <p:cNvPr id="8" name="TextBox 7">
            <a:extLst>
              <a:ext uri="{FF2B5EF4-FFF2-40B4-BE49-F238E27FC236}">
                <a16:creationId xmlns:a16="http://schemas.microsoft.com/office/drawing/2014/main" id="{6A754F73-96FC-3CE8-F0F2-B8E557D3362C}"/>
              </a:ext>
            </a:extLst>
          </p:cNvPr>
          <p:cNvSpPr txBox="1"/>
          <p:nvPr/>
        </p:nvSpPr>
        <p:spPr>
          <a:xfrm>
            <a:off x="5457433" y="3494430"/>
            <a:ext cx="3615193"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DLG fault between phases </a:t>
            </a:r>
            <a:r>
              <a:rPr lang="en-US" sz="1200" i="1" dirty="0">
                <a:latin typeface="Calibri" panose="020F0502020204030204" pitchFamily="34" charset="0"/>
                <a:cs typeface="Calibri" panose="020F0502020204030204" pitchFamily="34" charset="0"/>
              </a:rPr>
              <a:t>b</a:t>
            </a:r>
            <a:r>
              <a:rPr lang="en-US" sz="1200" dirty="0">
                <a:latin typeface="Calibri" panose="020F0502020204030204" pitchFamily="34" charset="0"/>
                <a:cs typeface="Calibri" panose="020F0502020204030204" pitchFamily="34" charset="0"/>
              </a:rPr>
              <a:t> and </a:t>
            </a:r>
            <a:r>
              <a:rPr lang="en-US" sz="1200" i="1" dirty="0">
                <a:latin typeface="Calibri" panose="020F0502020204030204" pitchFamily="34" charset="0"/>
                <a:cs typeface="Calibri" panose="020F0502020204030204" pitchFamily="34" charset="0"/>
              </a:rPr>
              <a:t>c</a:t>
            </a:r>
            <a:r>
              <a:rPr lang="en-US" sz="1200" dirty="0">
                <a:latin typeface="Calibri" panose="020F0502020204030204" pitchFamily="34" charset="0"/>
                <a:cs typeface="Calibri" panose="020F0502020204030204" pitchFamily="34" charset="0"/>
              </a:rPr>
              <a:t> at bus </a:t>
            </a:r>
            <a:r>
              <a:rPr lang="en-US" sz="1200" i="1" dirty="0">
                <a:latin typeface="Calibri" panose="020F0502020204030204" pitchFamily="34" charset="0"/>
                <a:cs typeface="Calibri" panose="020F0502020204030204" pitchFamily="34" charset="0"/>
              </a:rPr>
              <a:t>i</a:t>
            </a:r>
            <a:r>
              <a:rPr lang="en-US" sz="1200" dirty="0">
                <a:latin typeface="Calibri" panose="020F0502020204030204" pitchFamily="34" charset="0"/>
                <a:cs typeface="Calibri" panose="020F0502020204030204" pitchFamily="34" charset="0"/>
              </a:rPr>
              <a:t>.</a:t>
            </a:r>
            <a:endParaRPr lang="en-US" sz="1200" i="1" dirty="0">
              <a:latin typeface="Calibri" panose="020F0502020204030204" pitchFamily="34" charset="0"/>
              <a:cs typeface="Calibri" panose="020F0502020204030204" pitchFamily="34" charset="0"/>
            </a:endParaRPr>
          </a:p>
        </p:txBody>
      </p:sp>
      <p:sp>
        <p:nvSpPr>
          <p:cNvPr id="6" name="Footer Placeholder 4">
            <a:extLst>
              <a:ext uri="{FF2B5EF4-FFF2-40B4-BE49-F238E27FC236}">
                <a16:creationId xmlns:a16="http://schemas.microsoft.com/office/drawing/2014/main" id="{8D32FE20-6540-EA1C-DC10-37A875FF0BFA}"/>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2231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3. Load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p:txBody>
              <a:bodyPr/>
              <a:lstStyle/>
              <a:p>
                <a:pPr algn="just">
                  <a:spcBef>
                    <a:spcPts val="600"/>
                  </a:spcBef>
                </a:pPr>
                <a:r>
                  <a:rPr lang="en-US" sz="1800" dirty="0">
                    <a:solidFill>
                      <a:schemeClr val="tx1"/>
                    </a:solidFill>
                    <a:latin typeface="Calibri" panose="020F0502020204030204" pitchFamily="34" charset="0"/>
                    <a:cs typeface="Calibri" panose="020F0502020204030204" pitchFamily="34" charset="0"/>
                  </a:rPr>
                  <a:t>Under steady state, complex power </a:t>
                </a:r>
                <a:r>
                  <a:rPr lang="en-US" sz="1800" b="1" dirty="0">
                    <a:solidFill>
                      <a:schemeClr val="tx1"/>
                    </a:solidFill>
                    <a:latin typeface="Calibri" panose="020F0502020204030204" pitchFamily="34" charset="0"/>
                    <a:cs typeface="Calibri" panose="020F0502020204030204" pitchFamily="34" charset="0"/>
                  </a:rPr>
                  <a:t>S</a:t>
                </a:r>
                <a:r>
                  <a:rPr lang="en-US" sz="1800" dirty="0">
                    <a:solidFill>
                      <a:schemeClr val="tx1"/>
                    </a:solidFill>
                    <a:latin typeface="Calibri" panose="020F0502020204030204" pitchFamily="34" charset="0"/>
                    <a:cs typeface="Calibri" panose="020F0502020204030204" pitchFamily="34" charset="0"/>
                  </a:rPr>
                  <a:t> at any location in a distribution system varies with voltage and can be described as a function of voltage V at that point, that is</a:t>
                </a:r>
              </a:p>
              <a:p>
                <a:pPr marL="0" indent="0" algn="just">
                  <a:spcBef>
                    <a:spcPts val="600"/>
                  </a:spcBef>
                  <a:buNone/>
                </a:pPr>
                <a14:m>
                  <m:oMathPara xmlns:m="http://schemas.openxmlformats.org/officeDocument/2006/math">
                    <m:oMathParaPr>
                      <m:jc m:val="centerGroup"/>
                    </m:oMathParaPr>
                    <m:oMath xmlns:m="http://schemas.openxmlformats.org/officeDocument/2006/math">
                      <m:r>
                        <a:rPr lang="en-US" sz="18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𝑺</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𝑽</m:t>
                      </m:r>
                      <m:sSup>
                        <m:sSupPr>
                          <m:ctrlP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1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I</m:t>
                          </m:r>
                        </m:e>
                        <m:sup>
                          <m:r>
                            <a:rPr lang="en-US" sz="1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𝑗𝑄</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𝑽</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algn="just">
                  <a:spcBef>
                    <a:spcPts val="600"/>
                  </a:spcBef>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Different modeling approaches are used to describe the relationship of the above equation.</a:t>
                </a:r>
              </a:p>
              <a:p>
                <a:pPr marL="0" indent="0" algn="just">
                  <a:spcBef>
                    <a:spcPts val="600"/>
                  </a:spcBef>
                  <a:buNone/>
                </a:pPr>
                <a:r>
                  <a:rPr lang="en-US" sz="1800" dirty="0">
                    <a:solidFill>
                      <a:srgbClr val="C00000"/>
                    </a:solidFill>
                    <a:latin typeface="Calibri" panose="020F0502020204030204" pitchFamily="34" charset="0"/>
                    <a:ea typeface="Calibri" panose="020F0502020204030204" pitchFamily="34" charset="0"/>
                    <a:cs typeface="Calibri" panose="020F0502020204030204" pitchFamily="34" charset="0"/>
                  </a:rPr>
                  <a:t>3.1 Load Model I</a:t>
                </a:r>
                <a:endParaRPr lang="en-US" sz="18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600"/>
                  </a:spcBef>
                </a:pPr>
                <a:r>
                  <a:rPr lang="en-US" sz="1800" dirty="0">
                    <a:solidFill>
                      <a:schemeClr val="tx1"/>
                    </a:solidFill>
                    <a:latin typeface="Calibri" panose="020F0502020204030204" pitchFamily="34" charset="0"/>
                    <a:cs typeface="Calibri" panose="020F0502020204030204" pitchFamily="34" charset="0"/>
                  </a:rPr>
                  <a:t>It is usual to represent both P and Q as a general polynomial function of V.</a:t>
                </a:r>
              </a:p>
              <a:p>
                <a:pPr marL="0" indent="0" algn="just">
                  <a:spcBef>
                    <a:spcPts val="600"/>
                  </a:spcBef>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p>
                            </m:s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mr>
                        <m:mr>
                          <m:e/>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𝑄</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p>
                            </m:s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mr>
                      </m:m>
                    </m:oMath>
                  </m:oMathPara>
                </a14:m>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algn="just">
                  <a:spcBef>
                    <a:spcPts val="1200"/>
                  </a:spcBef>
                  <a:spcAft>
                    <a:spcPts val="600"/>
                  </a:spcAft>
                </a:pPr>
                <a:r>
                  <a:rPr lang="en-US" sz="1800" dirty="0">
                    <a:solidFill>
                      <a:schemeClr val="tx1"/>
                    </a:solidFill>
                    <a:latin typeface="Calibri" panose="020F0502020204030204" pitchFamily="34" charset="0"/>
                    <a:cs typeface="Calibri" panose="020F0502020204030204" pitchFamily="34" charset="0"/>
                  </a:rPr>
                  <a:t>Such a representation is valid for individual type of loads or aggregate (composite) type of loads.</a:t>
                </a:r>
              </a:p>
              <a:p>
                <a:pPr algn="just">
                  <a:spcBef>
                    <a:spcPts val="600"/>
                  </a:spcBef>
                </a:pPr>
                <a:r>
                  <a:rPr lang="en-US" sz="1800" dirty="0">
                    <a:solidFill>
                      <a:schemeClr val="tx1"/>
                    </a:solidFill>
                    <a:latin typeface="Calibri" panose="020F0502020204030204" pitchFamily="34" charset="0"/>
                    <a:cs typeface="Calibri" panose="020F0502020204030204" pitchFamily="34" charset="0"/>
                  </a:rPr>
                  <a:t>Different conditions for the coefficients give different models. For example:</a:t>
                </a:r>
              </a:p>
              <a:p>
                <a:pPr marL="857238" lvl="1" indent="-400050" algn="just">
                  <a:spcBef>
                    <a:spcPts val="600"/>
                  </a:spcBef>
                  <a:buFont typeface="+mj-lt"/>
                  <a:buAutoNum type="romanLcPeriod"/>
                </a:pPr>
                <a:r>
                  <a:rPr lang="en-US" sz="1800" dirty="0">
                    <a:solidFill>
                      <a:schemeClr val="tx1"/>
                    </a:solidFill>
                    <a:latin typeface="Calibri" panose="020F0502020204030204" pitchFamily="34" charset="0"/>
                    <a:ea typeface="+mn-ea"/>
                    <a:cs typeface="Calibri" panose="020F0502020204030204" pitchFamily="34" charset="0"/>
                  </a:rPr>
                  <a:t>If only </a:t>
                </a:r>
                <a14:m>
                  <m:oMath xmlns:m="http://schemas.openxmlformats.org/officeDocument/2006/math">
                    <m:sSub>
                      <m:sSubPr>
                        <m:ctrlPr>
                          <a:rPr lang="en-US" sz="1800" i="1">
                            <a:solidFill>
                              <a:schemeClr val="tx1"/>
                            </a:solidFill>
                            <a:latin typeface="Cambria Math" panose="02040503050406030204" pitchFamily="18" charset="0"/>
                            <a:ea typeface="+mn-ea"/>
                            <a:cs typeface="+mn-cs"/>
                          </a:rPr>
                        </m:ctrlPr>
                      </m:sSubPr>
                      <m:e>
                        <m:r>
                          <a:rPr lang="en-US" sz="1800">
                            <a:solidFill>
                              <a:schemeClr val="tx1"/>
                            </a:solidFill>
                            <a:latin typeface="Cambria Math" panose="02040503050406030204" pitchFamily="18" charset="0"/>
                            <a:ea typeface="+mn-ea"/>
                            <a:cs typeface="+mn-cs"/>
                          </a:rPr>
                          <m:t>𝑎</m:t>
                        </m:r>
                      </m:e>
                      <m:sub>
                        <m:r>
                          <a:rPr lang="en-US" sz="1800" b="0" i="0" smtClean="0">
                            <a:solidFill>
                              <a:schemeClr val="tx1"/>
                            </a:solidFill>
                            <a:latin typeface="Cambria Math" panose="02040503050406030204" pitchFamily="18" charset="0"/>
                            <a:ea typeface="+mn-ea"/>
                            <a:cs typeface="+mn-cs"/>
                          </a:rPr>
                          <m:t>0</m:t>
                        </m:r>
                      </m:sub>
                    </m:sSub>
                  </m:oMath>
                </a14:m>
                <a:r>
                  <a:rPr lang="en-US" sz="1800" dirty="0">
                    <a:solidFill>
                      <a:schemeClr val="tx1"/>
                    </a:solidFill>
                    <a:latin typeface="Calibri" panose="020F0502020204030204" pitchFamily="34" charset="0"/>
                    <a:ea typeface="+mn-ea"/>
                    <a:cs typeface="Calibri" panose="020F0502020204030204" pitchFamily="34" charset="0"/>
                  </a:rPr>
                  <a:t> and </a:t>
                </a:r>
                <a14:m>
                  <m:oMath xmlns:m="http://schemas.openxmlformats.org/officeDocument/2006/math">
                    <m:sSub>
                      <m:sSubPr>
                        <m:ctrlPr>
                          <a:rPr lang="en-US" sz="1800" i="1">
                            <a:solidFill>
                              <a:schemeClr val="tx1"/>
                            </a:solidFill>
                            <a:latin typeface="Cambria Math" panose="02040503050406030204" pitchFamily="18" charset="0"/>
                            <a:ea typeface="+mn-ea"/>
                            <a:cs typeface="+mn-cs"/>
                          </a:rPr>
                        </m:ctrlPr>
                      </m:sSubPr>
                      <m:e>
                        <m:r>
                          <a:rPr lang="en-US" sz="1800">
                            <a:solidFill>
                              <a:schemeClr val="tx1"/>
                            </a:solidFill>
                            <a:latin typeface="Cambria Math" panose="02040503050406030204" pitchFamily="18" charset="0"/>
                            <a:ea typeface="+mn-ea"/>
                            <a:cs typeface="+mn-cs"/>
                          </a:rPr>
                          <m:t>𝑏</m:t>
                        </m:r>
                      </m:e>
                      <m:sub>
                        <m:r>
                          <a:rPr lang="en-US" sz="1800" b="0" i="0" smtClean="0">
                            <a:solidFill>
                              <a:schemeClr val="tx1"/>
                            </a:solidFill>
                            <a:latin typeface="Cambria Math" panose="02040503050406030204" pitchFamily="18" charset="0"/>
                            <a:ea typeface="+mn-ea"/>
                            <a:cs typeface="+mn-cs"/>
                          </a:rPr>
                          <m:t>0</m:t>
                        </m:r>
                      </m:sub>
                    </m:sSub>
                  </m:oMath>
                </a14:m>
                <a:r>
                  <a:rPr lang="en-US" sz="1800" dirty="0">
                    <a:solidFill>
                      <a:schemeClr val="tx1"/>
                    </a:solidFill>
                    <a:latin typeface="Calibri" panose="020F0502020204030204" pitchFamily="34" charset="0"/>
                    <a:ea typeface="+mn-ea"/>
                    <a:cs typeface="Calibri" panose="020F0502020204030204" pitchFamily="34" charset="0"/>
                  </a:rPr>
                  <a:t> are nonzero, and all the coefficients are zero, then,</a:t>
                </a:r>
              </a:p>
              <a:p>
                <a:pPr marL="457188" lvl="1" indent="0" algn="ctr">
                  <a:spcBef>
                    <a:spcPts val="600"/>
                  </a:spcBef>
                  <a:buNone/>
                </a:pPr>
                <a14:m>
                  <m:oMath xmlns:m="http://schemas.openxmlformats.org/officeDocument/2006/math">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Sub>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r>
                      <a:rPr lang="en-US" sz="1800" i="1">
                        <a:solidFill>
                          <a:schemeClr val="tx1"/>
                        </a:solidFill>
                        <a:latin typeface="Cambria Math" panose="02040503050406030204" pitchFamily="18" charset="0"/>
                      </a:rPr>
                      <m:t>𝑄</m:t>
                    </m:r>
                    <m:r>
                      <a:rPr lang="en-US" sz="1800">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𝑏</m:t>
                        </m:r>
                      </m:e>
                      <m:sub>
                        <m:r>
                          <a:rPr lang="en-US" sz="1800">
                            <a:solidFill>
                              <a:schemeClr val="tx1"/>
                            </a:solidFill>
                            <a:latin typeface="Cambria Math" panose="02040503050406030204" pitchFamily="18" charset="0"/>
                          </a:rPr>
                          <m:t>0</m:t>
                        </m:r>
                      </m:sub>
                    </m:sSub>
                  </m:oMath>
                </a14:m>
                <a:r>
                  <a:rPr lang="en-US" sz="1800" dirty="0">
                    <a:latin typeface="Calibri" panose="020F0502020204030204" pitchFamily="34" charset="0"/>
                    <a:cs typeface="Calibri" panose="020F0502020204030204" pitchFamily="34" charset="0"/>
                  </a:rPr>
                  <a:t>  </a:t>
                </a:r>
                <a:r>
                  <a:rPr lang="en-US" sz="1800" b="1" dirty="0">
                    <a:solidFill>
                      <a:schemeClr val="tx1"/>
                    </a:solidFill>
                    <a:latin typeface="Calibri" panose="020F0502020204030204" pitchFamily="34" charset="0"/>
                    <a:cs typeface="Calibri" panose="020F0502020204030204" pitchFamily="34" charset="0"/>
                  </a:rPr>
                  <a:t>(Constant Power Load)</a:t>
                </a:r>
              </a:p>
              <a:p>
                <a:pPr marL="457188" lvl="1" indent="0" algn="just">
                  <a:spcBef>
                    <a:spcPts val="600"/>
                  </a:spcBef>
                  <a:buNone/>
                </a:pPr>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marL="457188" lvl="1" indent="0" algn="just">
                  <a:spcBef>
                    <a:spcPts val="600"/>
                  </a:spcBef>
                  <a:buNone/>
                </a:pPr>
                <a:endParaRPr lang="en-US" sz="1800" dirty="0">
                  <a:solidFill>
                    <a:schemeClr val="tx1"/>
                  </a:solidFill>
                  <a:ea typeface="+mn-ea"/>
                  <a:cs typeface="+mn-cs"/>
                </a:endParaRPr>
              </a:p>
              <a:p>
                <a:pPr marL="857238" lvl="1" indent="-400050" algn="just">
                  <a:spcBef>
                    <a:spcPts val="600"/>
                  </a:spcBef>
                  <a:buFont typeface="+mj-lt"/>
                  <a:buAutoNum type="romanLcPeriod"/>
                </a:pPr>
                <a:endParaRPr lang="en-US" sz="1800" dirty="0">
                  <a:solidFill>
                    <a:schemeClr val="tx1"/>
                  </a:solidFill>
                </a:endParaRPr>
              </a:p>
              <a:p>
                <a:pPr algn="just">
                  <a:spcBef>
                    <a:spcPts val="600"/>
                  </a:spcBef>
                </a:pPr>
                <a:endParaRPr lang="en-US" sz="1800" dirty="0">
                  <a:solidFill>
                    <a:schemeClr val="tx1"/>
                  </a:solidFill>
                </a:endParaRPr>
              </a:p>
              <a:p>
                <a:pPr marL="0" indent="0" algn="just">
                  <a:spcBef>
                    <a:spcPts val="600"/>
                  </a:spcBef>
                  <a:buNone/>
                </a:pPr>
                <a:endParaRPr lang="en-US" sz="1800" dirty="0">
                  <a:solidFill>
                    <a:schemeClr val="tx1"/>
                  </a:solidFill>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blipFill>
                <a:blip r:embed="rId2"/>
                <a:stretch>
                  <a:fillRect l="-593" t="-766" r="-593" b="-842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6</a:t>
            </a:fld>
            <a:endParaRPr lang="en-US"/>
          </a:p>
        </p:txBody>
      </p:sp>
      <p:sp>
        <p:nvSpPr>
          <p:cNvPr id="6" name="Footer Placeholder 4">
            <a:extLst>
              <a:ext uri="{FF2B5EF4-FFF2-40B4-BE49-F238E27FC236}">
                <a16:creationId xmlns:a16="http://schemas.microsoft.com/office/drawing/2014/main" id="{A178C151-9DAB-7C1E-D800-84BDF0DCA9EE}"/>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4377315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19" y="895003"/>
                <a:ext cx="5484926" cy="4937133"/>
              </a:xfrm>
            </p:spPr>
            <p:txBody>
              <a:bodyPr/>
              <a:lstStyle/>
              <a:p>
                <a:pPr marL="0" marR="0">
                  <a:spcBef>
                    <a:spcPts val="0"/>
                  </a:spcBef>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Further,</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𝑐𝐹</m:t>
                                    </m:r>
                                  </m:sup>
                                </m:sSubSup>
                              </m:e>
                            </m:mr>
                          </m:m>
                        </m:e>
                      </m:d>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2"/>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𝒁</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𝒁</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𝒁</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𝒁</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
                            </m:e>
                          </m:d>
                        </m:e>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p>
                      </m:sSup>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m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mr>
                          </m:m>
                        </m:e>
                      </m:d>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same approach can be used for faults on any other two phases.</a:t>
                </a: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19" y="895003"/>
                <a:ext cx="5484926" cy="4937133"/>
              </a:xfrm>
              <a:blipFill>
                <a:blip r:embed="rId2"/>
                <a:stretch>
                  <a:fillRect l="-222" t="-741" r="-88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60</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7.3 Double-Line-to-Ground (DLG) Fault</a:t>
            </a:r>
          </a:p>
        </p:txBody>
      </p:sp>
      <p:pic>
        <p:nvPicPr>
          <p:cNvPr id="7" name="Picture 6">
            <a:extLst>
              <a:ext uri="{FF2B5EF4-FFF2-40B4-BE49-F238E27FC236}">
                <a16:creationId xmlns:a16="http://schemas.microsoft.com/office/drawing/2014/main" id="{E64F9DBB-E7D5-3155-D2E8-33C1450731F2}"/>
              </a:ext>
            </a:extLst>
          </p:cNvPr>
          <p:cNvPicPr>
            <a:picLocks noChangeAspect="1"/>
          </p:cNvPicPr>
          <p:nvPr/>
        </p:nvPicPr>
        <p:blipFill>
          <a:blip r:embed="rId3"/>
          <a:stretch>
            <a:fillRect/>
          </a:stretch>
        </p:blipFill>
        <p:spPr>
          <a:xfrm>
            <a:off x="5660378" y="1057791"/>
            <a:ext cx="3209302" cy="1464852"/>
          </a:xfrm>
          <a:prstGeom prst="rect">
            <a:avLst/>
          </a:prstGeom>
        </p:spPr>
      </p:pic>
      <p:sp>
        <p:nvSpPr>
          <p:cNvPr id="8" name="TextBox 7">
            <a:extLst>
              <a:ext uri="{FF2B5EF4-FFF2-40B4-BE49-F238E27FC236}">
                <a16:creationId xmlns:a16="http://schemas.microsoft.com/office/drawing/2014/main" id="{6A754F73-96FC-3CE8-F0F2-B8E557D3362C}"/>
              </a:ext>
            </a:extLst>
          </p:cNvPr>
          <p:cNvSpPr txBox="1"/>
          <p:nvPr/>
        </p:nvSpPr>
        <p:spPr>
          <a:xfrm>
            <a:off x="5660378" y="2496494"/>
            <a:ext cx="3615193"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DLG fault between phases </a:t>
            </a:r>
            <a:r>
              <a:rPr lang="en-US" sz="1200" i="1" dirty="0">
                <a:latin typeface="Calibri" panose="020F0502020204030204" pitchFamily="34" charset="0"/>
                <a:cs typeface="Calibri" panose="020F0502020204030204" pitchFamily="34" charset="0"/>
              </a:rPr>
              <a:t>b</a:t>
            </a:r>
            <a:r>
              <a:rPr lang="en-US" sz="1200" dirty="0">
                <a:latin typeface="Calibri" panose="020F0502020204030204" pitchFamily="34" charset="0"/>
                <a:cs typeface="Calibri" panose="020F0502020204030204" pitchFamily="34" charset="0"/>
              </a:rPr>
              <a:t> and </a:t>
            </a:r>
            <a:r>
              <a:rPr lang="en-US" sz="1200" i="1" dirty="0">
                <a:latin typeface="Calibri" panose="020F0502020204030204" pitchFamily="34" charset="0"/>
                <a:cs typeface="Calibri" panose="020F0502020204030204" pitchFamily="34" charset="0"/>
              </a:rPr>
              <a:t>c</a:t>
            </a:r>
            <a:r>
              <a:rPr lang="en-US" sz="1200" dirty="0">
                <a:latin typeface="Calibri" panose="020F0502020204030204" pitchFamily="34" charset="0"/>
                <a:cs typeface="Calibri" panose="020F0502020204030204" pitchFamily="34" charset="0"/>
              </a:rPr>
              <a:t> at bus </a:t>
            </a:r>
            <a:r>
              <a:rPr lang="en-US" sz="1200" i="1" dirty="0">
                <a:latin typeface="Calibri" panose="020F0502020204030204" pitchFamily="34" charset="0"/>
                <a:cs typeface="Calibri" panose="020F0502020204030204" pitchFamily="34" charset="0"/>
              </a:rPr>
              <a:t>i</a:t>
            </a:r>
            <a:r>
              <a:rPr lang="en-US" sz="1200" dirty="0">
                <a:latin typeface="Calibri" panose="020F0502020204030204" pitchFamily="34" charset="0"/>
                <a:cs typeface="Calibri" panose="020F0502020204030204" pitchFamily="34" charset="0"/>
              </a:rPr>
              <a:t>.</a:t>
            </a:r>
            <a:endParaRPr lang="en-US" sz="1200" i="1" dirty="0">
              <a:latin typeface="Calibri" panose="020F0502020204030204" pitchFamily="34" charset="0"/>
              <a:cs typeface="Calibri" panose="020F0502020204030204" pitchFamily="34" charset="0"/>
            </a:endParaRPr>
          </a:p>
        </p:txBody>
      </p:sp>
      <p:sp>
        <p:nvSpPr>
          <p:cNvPr id="6" name="Footer Placeholder 4">
            <a:extLst>
              <a:ext uri="{FF2B5EF4-FFF2-40B4-BE49-F238E27FC236}">
                <a16:creationId xmlns:a16="http://schemas.microsoft.com/office/drawing/2014/main" id="{B2218895-C7F1-03E3-ECB1-779AF47193FB}"/>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9744750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19" y="895003"/>
                <a:ext cx="5484926" cy="4937133"/>
              </a:xfrm>
            </p:spPr>
            <p:txBody>
              <a:bodyPr/>
              <a:lstStyle/>
              <a:p>
                <a:pPr algn="just">
                  <a:spcBef>
                    <a:spcPts val="0"/>
                  </a:spcBef>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a fault at bus </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current will flow from the substation to bus </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on the faulted phase and no current on the other two phases.</a:t>
                </a:r>
              </a:p>
              <a:p>
                <a:pPr algn="just">
                  <a:spcBef>
                    <a:spcPts val="0"/>
                  </a:spcBef>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illustration, we consider a fault on phase </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as shown in the figure.</a:t>
                </a:r>
              </a:p>
              <a:p>
                <a:pPr marL="0" marR="0">
                  <a:spcBef>
                    <a:spcPts val="0"/>
                  </a:spcBef>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currents for this fault are</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𝑎𝑏𝑐𝐹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𝑎𝐹</m:t>
                                    </m:r>
                                  </m:sup>
                                </m:sSubSup>
                              </m:e>
                            </m:m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
                        </m:e>
                      </m:d>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can write an equation for voltage drop from the equivalent source to bus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as,</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m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e>
                            </m:mr>
                          </m:m>
                        </m:e>
                      </m:d>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
                        </m:e>
                      </m:d>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𝑎𝐹</m:t>
                                    </m:r>
                                  </m:sup>
                                </m:sSubSup>
                              </m:e>
                            </m:m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
                        </m:e>
                      </m:d>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19" y="895003"/>
                <a:ext cx="5484926" cy="4937133"/>
              </a:xfrm>
              <a:blipFill>
                <a:blip r:embed="rId2"/>
                <a:stretch>
                  <a:fillRect l="-222" t="-741" r="-88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61</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7.4 Single-Line-to-Ground (SLG) Fault</a:t>
            </a:r>
          </a:p>
        </p:txBody>
      </p:sp>
      <p:sp>
        <p:nvSpPr>
          <p:cNvPr id="8" name="TextBox 7">
            <a:extLst>
              <a:ext uri="{FF2B5EF4-FFF2-40B4-BE49-F238E27FC236}">
                <a16:creationId xmlns:a16="http://schemas.microsoft.com/office/drawing/2014/main" id="{6A754F73-96FC-3CE8-F0F2-B8E557D3362C}"/>
              </a:ext>
            </a:extLst>
          </p:cNvPr>
          <p:cNvSpPr txBox="1"/>
          <p:nvPr/>
        </p:nvSpPr>
        <p:spPr>
          <a:xfrm>
            <a:off x="5660378" y="2496494"/>
            <a:ext cx="3615193"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SLG fault on phase </a:t>
            </a:r>
            <a:r>
              <a:rPr lang="en-US" sz="1200" i="1" dirty="0">
                <a:latin typeface="Calibri" panose="020F0502020204030204" pitchFamily="34" charset="0"/>
                <a:cs typeface="Calibri" panose="020F0502020204030204" pitchFamily="34" charset="0"/>
              </a:rPr>
              <a:t>a </a:t>
            </a:r>
            <a:r>
              <a:rPr lang="en-US" sz="1200" dirty="0">
                <a:latin typeface="Calibri" panose="020F0502020204030204" pitchFamily="34" charset="0"/>
                <a:cs typeface="Calibri" panose="020F0502020204030204" pitchFamily="34" charset="0"/>
              </a:rPr>
              <a:t>at bus </a:t>
            </a:r>
            <a:r>
              <a:rPr lang="en-US" sz="1200" i="1" dirty="0">
                <a:latin typeface="Calibri" panose="020F0502020204030204" pitchFamily="34" charset="0"/>
                <a:cs typeface="Calibri" panose="020F0502020204030204" pitchFamily="34" charset="0"/>
              </a:rPr>
              <a:t>i</a:t>
            </a:r>
            <a:r>
              <a:rPr lang="en-US" sz="1200" dirty="0">
                <a:latin typeface="Calibri" panose="020F0502020204030204" pitchFamily="34" charset="0"/>
                <a:cs typeface="Calibri" panose="020F0502020204030204" pitchFamily="34" charset="0"/>
              </a:rPr>
              <a:t>.</a:t>
            </a:r>
            <a:endParaRPr lang="en-US" sz="1200" i="1"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0A3FA8EC-80A9-6DB2-F61E-7A6562389812}"/>
              </a:ext>
            </a:extLst>
          </p:cNvPr>
          <p:cNvPicPr>
            <a:picLocks noChangeAspect="1"/>
          </p:cNvPicPr>
          <p:nvPr/>
        </p:nvPicPr>
        <p:blipFill>
          <a:blip r:embed="rId3"/>
          <a:stretch>
            <a:fillRect/>
          </a:stretch>
        </p:blipFill>
        <p:spPr>
          <a:xfrm>
            <a:off x="6041959" y="797810"/>
            <a:ext cx="2852029" cy="1563583"/>
          </a:xfrm>
          <a:prstGeom prst="rect">
            <a:avLst/>
          </a:prstGeom>
        </p:spPr>
      </p:pic>
      <p:sp>
        <p:nvSpPr>
          <p:cNvPr id="6" name="Footer Placeholder 4">
            <a:extLst>
              <a:ext uri="{FF2B5EF4-FFF2-40B4-BE49-F238E27FC236}">
                <a16:creationId xmlns:a16="http://schemas.microsoft.com/office/drawing/2014/main" id="{5C1EADA0-8C9D-E651-BF11-C075B1B2820E}"/>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30293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19" y="895003"/>
                <a:ext cx="5484926" cy="4937133"/>
              </a:xfrm>
            </p:spPr>
            <p:txBody>
              <a:bodyPr/>
              <a:lstStyle/>
              <a:p>
                <a:pPr algn="just">
                  <a:spcBef>
                    <a:spcPts val="0"/>
                  </a:spcBef>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Discard the last two equations and keep only the first one, or</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𝑎𝐹</m:t>
                          </m:r>
                        </m:sup>
                      </m:sSubSup>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Therefore,</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up>
                              <m:r>
                                <m:rPr>
                                  <m:sty m:val="p"/>
                                </m:rPr>
                                <a:rPr lang="en-US" sz="1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s</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p>
                          </m:sSubSup>
                        </m:den>
                      </m:f>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Again, the same approach can be used for faults on other phases.</a:t>
                </a:r>
              </a:p>
            </p:txBody>
          </p:sp>
        </mc:Choice>
        <mc:Fallback>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19" y="895003"/>
                <a:ext cx="5484926" cy="4937133"/>
              </a:xfrm>
              <a:blipFill>
                <a:blip r:embed="rId2"/>
                <a:stretch>
                  <a:fillRect l="-926" t="-256" r="-926"/>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62</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7.4 Single-Line-to-Ground (SLG) Fault</a:t>
            </a:r>
          </a:p>
        </p:txBody>
      </p:sp>
      <p:sp>
        <p:nvSpPr>
          <p:cNvPr id="8" name="TextBox 7">
            <a:extLst>
              <a:ext uri="{FF2B5EF4-FFF2-40B4-BE49-F238E27FC236}">
                <a16:creationId xmlns:a16="http://schemas.microsoft.com/office/drawing/2014/main" id="{6A754F73-96FC-3CE8-F0F2-B8E557D3362C}"/>
              </a:ext>
            </a:extLst>
          </p:cNvPr>
          <p:cNvSpPr txBox="1"/>
          <p:nvPr/>
        </p:nvSpPr>
        <p:spPr>
          <a:xfrm>
            <a:off x="5660378" y="2496494"/>
            <a:ext cx="3615193"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SLG fault on phase </a:t>
            </a:r>
            <a:r>
              <a:rPr lang="en-US" sz="1200" i="1" dirty="0">
                <a:latin typeface="Calibri" panose="020F0502020204030204" pitchFamily="34" charset="0"/>
                <a:cs typeface="Calibri" panose="020F0502020204030204" pitchFamily="34" charset="0"/>
              </a:rPr>
              <a:t>a </a:t>
            </a:r>
            <a:r>
              <a:rPr lang="en-US" sz="1200" dirty="0">
                <a:latin typeface="Calibri" panose="020F0502020204030204" pitchFamily="34" charset="0"/>
                <a:cs typeface="Calibri" panose="020F0502020204030204" pitchFamily="34" charset="0"/>
              </a:rPr>
              <a:t>at bus </a:t>
            </a:r>
            <a:r>
              <a:rPr lang="en-US" sz="1200" i="1" dirty="0">
                <a:latin typeface="Calibri" panose="020F0502020204030204" pitchFamily="34" charset="0"/>
                <a:cs typeface="Calibri" panose="020F0502020204030204" pitchFamily="34" charset="0"/>
              </a:rPr>
              <a:t>i</a:t>
            </a:r>
            <a:r>
              <a:rPr lang="en-US" sz="1200" dirty="0">
                <a:latin typeface="Calibri" panose="020F0502020204030204" pitchFamily="34" charset="0"/>
                <a:cs typeface="Calibri" panose="020F0502020204030204" pitchFamily="34" charset="0"/>
              </a:rPr>
              <a:t>.</a:t>
            </a:r>
            <a:endParaRPr lang="en-US" sz="1200" i="1"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0A3FA8EC-80A9-6DB2-F61E-7A6562389812}"/>
              </a:ext>
            </a:extLst>
          </p:cNvPr>
          <p:cNvPicPr>
            <a:picLocks noChangeAspect="1"/>
          </p:cNvPicPr>
          <p:nvPr/>
        </p:nvPicPr>
        <p:blipFill>
          <a:blip r:embed="rId3"/>
          <a:stretch>
            <a:fillRect/>
          </a:stretch>
        </p:blipFill>
        <p:spPr>
          <a:xfrm>
            <a:off x="6041959" y="797810"/>
            <a:ext cx="2852029" cy="1563583"/>
          </a:xfrm>
          <a:prstGeom prst="rect">
            <a:avLst/>
          </a:prstGeom>
        </p:spPr>
      </p:pic>
      <p:sp>
        <p:nvSpPr>
          <p:cNvPr id="6" name="Footer Placeholder 4">
            <a:extLst>
              <a:ext uri="{FF2B5EF4-FFF2-40B4-BE49-F238E27FC236}">
                <a16:creationId xmlns:a16="http://schemas.microsoft.com/office/drawing/2014/main" id="{7B188017-10FD-1AFD-CEFD-35AB548623C7}"/>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345642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19" y="895003"/>
                <a:ext cx="5484926" cy="4937133"/>
              </a:xfrm>
            </p:spPr>
            <p:txBody>
              <a:bodyPr/>
              <a:lstStyle/>
              <a:p>
                <a:pPr algn="just">
                  <a:spcBef>
                    <a:spcPts val="0"/>
                  </a:spcBef>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an LL fault at bus </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current will flow from the substation to bus </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on the faulted phases and no current on the third phases. </a:t>
                </a:r>
              </a:p>
              <a:p>
                <a:pPr algn="just">
                  <a:spcBef>
                    <a:spcPts val="0"/>
                  </a:spcBef>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illustration, we consider a fault between phase </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as shown in the figure.</a:t>
                </a:r>
              </a:p>
              <a:p>
                <a:pPr>
                  <a:spcBef>
                    <a:spcPts val="0"/>
                  </a:spcBef>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this fault, the currents will not flow to the ground but return through the second phase,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as,</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Hence, the currents for this fault are:</a:t>
                </a:r>
              </a:p>
              <a:p>
                <a:pPr marL="0" indent="0">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𝑎𝑏𝑐𝐹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e>
                            </m:mr>
                            <m:m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e>
                            </m:mr>
                          </m:m>
                        </m:e>
                      </m:d>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19" y="895003"/>
                <a:ext cx="5484926" cy="4937133"/>
              </a:xfrm>
              <a:blipFill>
                <a:blip r:embed="rId2"/>
                <a:stretch>
                  <a:fillRect l="-222" t="-741" r="-88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63</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7.5 Line-to-Line (LL) Fault</a:t>
            </a:r>
          </a:p>
        </p:txBody>
      </p:sp>
      <p:sp>
        <p:nvSpPr>
          <p:cNvPr id="8" name="TextBox 7">
            <a:extLst>
              <a:ext uri="{FF2B5EF4-FFF2-40B4-BE49-F238E27FC236}">
                <a16:creationId xmlns:a16="http://schemas.microsoft.com/office/drawing/2014/main" id="{6A754F73-96FC-3CE8-F0F2-B8E557D3362C}"/>
              </a:ext>
            </a:extLst>
          </p:cNvPr>
          <p:cNvSpPr txBox="1"/>
          <p:nvPr/>
        </p:nvSpPr>
        <p:spPr>
          <a:xfrm>
            <a:off x="5660377" y="2207872"/>
            <a:ext cx="3615193"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LL fault between phases </a:t>
            </a:r>
            <a:r>
              <a:rPr lang="en-US" sz="1200" i="1" dirty="0">
                <a:latin typeface="Calibri" panose="020F0502020204030204" pitchFamily="34" charset="0"/>
                <a:cs typeface="Calibri" panose="020F0502020204030204" pitchFamily="34" charset="0"/>
              </a:rPr>
              <a:t>b</a:t>
            </a:r>
            <a:r>
              <a:rPr lang="en-US" sz="1200" dirty="0">
                <a:latin typeface="Calibri" panose="020F0502020204030204" pitchFamily="34" charset="0"/>
                <a:cs typeface="Calibri" panose="020F0502020204030204" pitchFamily="34" charset="0"/>
              </a:rPr>
              <a:t> and </a:t>
            </a:r>
            <a:r>
              <a:rPr lang="en-US" sz="1200" i="1" dirty="0">
                <a:latin typeface="Calibri" panose="020F0502020204030204" pitchFamily="34" charset="0"/>
                <a:cs typeface="Calibri" panose="020F0502020204030204" pitchFamily="34" charset="0"/>
              </a:rPr>
              <a:t>c</a:t>
            </a:r>
            <a:r>
              <a:rPr lang="en-US" sz="1200" dirty="0">
                <a:latin typeface="Calibri" panose="020F0502020204030204" pitchFamily="34" charset="0"/>
                <a:cs typeface="Calibri" panose="020F0502020204030204" pitchFamily="34" charset="0"/>
              </a:rPr>
              <a:t> at bus </a:t>
            </a:r>
            <a:r>
              <a:rPr lang="en-US" sz="1200" i="1" dirty="0">
                <a:latin typeface="Calibri" panose="020F0502020204030204" pitchFamily="34" charset="0"/>
                <a:cs typeface="Calibri" panose="020F0502020204030204" pitchFamily="34" charset="0"/>
              </a:rPr>
              <a:t>i</a:t>
            </a:r>
            <a:r>
              <a:rPr lang="en-US" sz="1200" dirty="0">
                <a:latin typeface="Calibri" panose="020F0502020204030204" pitchFamily="34" charset="0"/>
                <a:cs typeface="Calibri" panose="020F0502020204030204" pitchFamily="34" charset="0"/>
              </a:rPr>
              <a:t>.</a:t>
            </a:r>
            <a:endParaRPr lang="en-US" sz="1200" i="1"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71BB21C-EA9E-9BA8-C97A-9F98D5B2D5C4}"/>
              </a:ext>
            </a:extLst>
          </p:cNvPr>
          <p:cNvPicPr>
            <a:picLocks noChangeAspect="1"/>
          </p:cNvPicPr>
          <p:nvPr/>
        </p:nvPicPr>
        <p:blipFill>
          <a:blip r:embed="rId3"/>
          <a:stretch>
            <a:fillRect/>
          </a:stretch>
        </p:blipFill>
        <p:spPr>
          <a:xfrm>
            <a:off x="6103748" y="895003"/>
            <a:ext cx="2728452" cy="1200519"/>
          </a:xfrm>
          <a:prstGeom prst="rect">
            <a:avLst/>
          </a:prstGeom>
        </p:spPr>
      </p:pic>
      <p:sp>
        <p:nvSpPr>
          <p:cNvPr id="6" name="Footer Placeholder 4">
            <a:extLst>
              <a:ext uri="{FF2B5EF4-FFF2-40B4-BE49-F238E27FC236}">
                <a16:creationId xmlns:a16="http://schemas.microsoft.com/office/drawing/2014/main" id="{4406700D-0B98-D5AE-16BD-A67F4E8B17FF}"/>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2600270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19" y="895003"/>
                <a:ext cx="5900056" cy="4937133"/>
              </a:xfrm>
            </p:spPr>
            <p:txBody>
              <a:bodyPr/>
              <a:lstStyle/>
              <a:p>
                <a:pPr>
                  <a:spcBef>
                    <a:spcPts val="0"/>
                  </a:spcBef>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Also, the voltages at bus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for the faulted phases are equal, </a:t>
                </a:r>
              </a:p>
              <a:p>
                <a:pPr marL="0" indent="0">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p>
                      </m:sSubSup>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Therefore, the equation for voltage drop from the equivalent source to bus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is</a:t>
                </a:r>
              </a:p>
              <a:p>
                <a:pPr marL="0" indent="0">
                  <a:spcBef>
                    <a:spcPts val="0"/>
                  </a:spcBef>
                  <a:spcAft>
                    <a:spcPts val="1200"/>
                  </a:spcAft>
                  <a:buNone/>
                </a:pPr>
                <a14:m>
                  <m:oMathPara xmlns:m="http://schemas.openxmlformats.org/officeDocument/2006/math">
                    <m:oMathParaPr>
                      <m:jc m:val="centerGroup"/>
                    </m:oMathParaPr>
                    <m:oMath xmlns:m="http://schemas.openxmlformats.org/officeDocument/2006/math">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p>
                                </m:sSubSup>
                              </m:e>
                            </m:m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m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e>
                            </m:mr>
                          </m:m>
                        </m:e>
                      </m:d>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mr>
                          </m:m>
                        </m:e>
                      </m:d>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e>
                            </m:mr>
                            <m:m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e>
                            </m:mr>
                          </m:m>
                        </m:e>
                      </m:d>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Expanding the last two equations gives</a:t>
                </a:r>
              </a:p>
              <a:p>
                <a:pPr marL="0" indent="0">
                  <a:spcBef>
                    <a:spcPts val="0"/>
                  </a:spcBef>
                  <a:spcAft>
                    <a:spcPts val="1200"/>
                  </a:spcAft>
                  <a:buNone/>
                </a:pPr>
                <a14:m>
                  <m:oMathPara xmlns:m="http://schemas.openxmlformats.org/officeDocument/2006/math">
                    <m:oMathParaPr>
                      <m:jc m:val="centerGroup"/>
                    </m:oMathParaPr>
                    <m:oMath xmlns:m="http://schemas.openxmlformats.org/officeDocument/2006/math">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d>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a:t>
                </a:r>
              </a:p>
              <a:p>
                <a:pPr marL="0" indent="0">
                  <a:spcBef>
                    <a:spcPts val="0"/>
                  </a:spcBef>
                  <a:spcAft>
                    <a:spcPts val="1200"/>
                  </a:spcAft>
                  <a:buNone/>
                </a:pPr>
                <a14:m>
                  <m:oMathPara xmlns:m="http://schemas.openxmlformats.org/officeDocument/2006/math">
                    <m:oMathParaPr>
                      <m:jc m:val="centerGroup"/>
                    </m:oMathParaPr>
                    <m:oMath xmlns:m="http://schemas.openxmlformats.org/officeDocument/2006/math">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d>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19" y="895003"/>
                <a:ext cx="5900056" cy="4937133"/>
              </a:xfrm>
              <a:blipFill>
                <a:blip r:embed="rId2"/>
                <a:stretch>
                  <a:fillRect l="-826" t="-74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64</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7.5 Line-to-Line (LL) Fault</a:t>
            </a:r>
          </a:p>
        </p:txBody>
      </p:sp>
      <p:sp>
        <p:nvSpPr>
          <p:cNvPr id="8" name="TextBox 7">
            <a:extLst>
              <a:ext uri="{FF2B5EF4-FFF2-40B4-BE49-F238E27FC236}">
                <a16:creationId xmlns:a16="http://schemas.microsoft.com/office/drawing/2014/main" id="{6A754F73-96FC-3CE8-F0F2-B8E557D3362C}"/>
              </a:ext>
            </a:extLst>
          </p:cNvPr>
          <p:cNvSpPr txBox="1"/>
          <p:nvPr/>
        </p:nvSpPr>
        <p:spPr>
          <a:xfrm>
            <a:off x="5660377" y="2207872"/>
            <a:ext cx="3615193"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LL fault between phases </a:t>
            </a:r>
            <a:r>
              <a:rPr lang="en-US" sz="1200" i="1" dirty="0">
                <a:latin typeface="Calibri" panose="020F0502020204030204" pitchFamily="34" charset="0"/>
                <a:cs typeface="Calibri" panose="020F0502020204030204" pitchFamily="34" charset="0"/>
              </a:rPr>
              <a:t>b</a:t>
            </a:r>
            <a:r>
              <a:rPr lang="en-US" sz="1200" dirty="0">
                <a:latin typeface="Calibri" panose="020F0502020204030204" pitchFamily="34" charset="0"/>
                <a:cs typeface="Calibri" panose="020F0502020204030204" pitchFamily="34" charset="0"/>
              </a:rPr>
              <a:t> and </a:t>
            </a:r>
            <a:r>
              <a:rPr lang="en-US" sz="1200" i="1" dirty="0">
                <a:latin typeface="Calibri" panose="020F0502020204030204" pitchFamily="34" charset="0"/>
                <a:cs typeface="Calibri" panose="020F0502020204030204" pitchFamily="34" charset="0"/>
              </a:rPr>
              <a:t>c</a:t>
            </a:r>
            <a:r>
              <a:rPr lang="en-US" sz="1200" dirty="0">
                <a:latin typeface="Calibri" panose="020F0502020204030204" pitchFamily="34" charset="0"/>
                <a:cs typeface="Calibri" panose="020F0502020204030204" pitchFamily="34" charset="0"/>
              </a:rPr>
              <a:t> at bus </a:t>
            </a:r>
            <a:r>
              <a:rPr lang="en-US" sz="1200" i="1" dirty="0">
                <a:latin typeface="Calibri" panose="020F0502020204030204" pitchFamily="34" charset="0"/>
                <a:cs typeface="Calibri" panose="020F0502020204030204" pitchFamily="34" charset="0"/>
              </a:rPr>
              <a:t>i</a:t>
            </a:r>
            <a:r>
              <a:rPr lang="en-US" sz="1200" dirty="0">
                <a:latin typeface="Calibri" panose="020F0502020204030204" pitchFamily="34" charset="0"/>
                <a:cs typeface="Calibri" panose="020F0502020204030204" pitchFamily="34" charset="0"/>
              </a:rPr>
              <a:t>.</a:t>
            </a:r>
            <a:endParaRPr lang="en-US" sz="1200" i="1"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71BB21C-EA9E-9BA8-C97A-9F98D5B2D5C4}"/>
              </a:ext>
            </a:extLst>
          </p:cNvPr>
          <p:cNvPicPr>
            <a:picLocks noChangeAspect="1"/>
          </p:cNvPicPr>
          <p:nvPr/>
        </p:nvPicPr>
        <p:blipFill>
          <a:blip r:embed="rId3"/>
          <a:stretch>
            <a:fillRect/>
          </a:stretch>
        </p:blipFill>
        <p:spPr>
          <a:xfrm>
            <a:off x="6103748" y="895003"/>
            <a:ext cx="2728452" cy="1200519"/>
          </a:xfrm>
          <a:prstGeom prst="rect">
            <a:avLst/>
          </a:prstGeom>
        </p:spPr>
      </p:pic>
      <p:sp>
        <p:nvSpPr>
          <p:cNvPr id="6" name="Footer Placeholder 4">
            <a:extLst>
              <a:ext uri="{FF2B5EF4-FFF2-40B4-BE49-F238E27FC236}">
                <a16:creationId xmlns:a16="http://schemas.microsoft.com/office/drawing/2014/main" id="{AC0BF874-CC33-FB33-2F5F-8AE9F8AA6D7F}"/>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9487672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19" y="895003"/>
                <a:ext cx="5900056" cy="4937133"/>
              </a:xfrm>
            </p:spPr>
            <p:txBody>
              <a:bodyPr/>
              <a:lstStyle/>
              <a:p>
                <a:pPr>
                  <a:spcBef>
                    <a:spcPts val="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Rearranging and expressing in the matrix form gives</a:t>
                </a:r>
              </a:p>
              <a:p>
                <a:pPr marL="0" indent="0">
                  <a:spcBef>
                    <a:spcPts val="0"/>
                  </a:spcBef>
                  <a:spcAft>
                    <a:spcPts val="1200"/>
                  </a:spcAft>
                  <a:buNone/>
                </a:pPr>
                <a14:m>
                  <m:oMathPara xmlns:m="http://schemas.openxmlformats.org/officeDocument/2006/math">
                    <m:oMathParaPr>
                      <m:jc m:val="centerGroup"/>
                    </m:oMathParaPr>
                    <m:oMath xmlns:m="http://schemas.openxmlformats.org/officeDocument/2006/math">
                      <m:d>
                        <m:dPr>
                          <m:begChr m:val="["/>
                          <m:endChr m:val="]"/>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𝑏𝐹</m:t>
                                    </m:r>
                                  </m:sup>
                                </m:sSubSup>
                              </m:e>
                            </m:mr>
                            <m:mr>
                              <m:e>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m:t>
                                    </m:r>
                                  </m:sup>
                                </m:sSubSup>
                              </m:e>
                            </m:mr>
                          </m:m>
                        </m:e>
                      </m:d>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2"/>
                                        <m:mcJc m:val="center"/>
                                      </m:mcPr>
                                    </m:mc>
                                  </m:mcs>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d>
                                      <m:d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𝑏𝑏</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𝑠𝑖</m:t>
                                            </m:r>
                                          </m:sup>
                                        </m:sSub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𝑏𝑐</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𝑠𝑖</m:t>
                                            </m:r>
                                          </m:sup>
                                        </m:sSubSup>
                                      </m:e>
                                    </m:d>
                                  </m:e>
                                  <m:e>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e>
                                </m:mr>
                                <m:mr>
                                  <m:e>
                                    <m:d>
                                      <m:d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𝑐𝑏</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𝑠𝑖</m:t>
                                            </m:r>
                                          </m:sup>
                                        </m:sSub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𝑐𝑐</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𝑠𝑖</m:t>
                                            </m:r>
                                          </m:sup>
                                        </m:sSubSup>
                                      </m:e>
                                    </m:d>
                                  </m:e>
                                  <m:e>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e>
                                </m:mr>
                              </m:m>
                            </m:e>
                          </m:d>
                        </m:e>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p>
                      </m:sSup>
                      <m:d>
                        <m:dPr>
                          <m:begChr m:val="["/>
                          <m:endChr m:val="]"/>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1.0∠</m:t>
                                </m:r>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120</m:t>
                                    </m:r>
                                  </m:e>
                                  <m:sup>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p>
                                </m:sSup>
                              </m:e>
                            </m:mr>
                            <m:mr>
                              <m:e>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120</m:t>
                                    </m:r>
                                  </m:e>
                                  <m:sup>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p>
                                </m:sSup>
                              </m:e>
                            </m:mr>
                          </m:m>
                        </m:e>
                      </m:d>
                    </m:oMath>
                  </m:oMathPara>
                </a14:m>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Solving it gives both </a:t>
                </a:r>
                <a14:m>
                  <m:oMath xmlns:m="http://schemas.openxmlformats.org/officeDocument/2006/math">
                    <m:sSubSup>
                      <m:sSubSupPr>
                        <m:ctrlPr>
                          <a:rPr lang="en-US" sz="1800" i="1">
                            <a:solidFill>
                              <a:schemeClr val="tx1"/>
                            </a:solidFill>
                            <a:latin typeface="Cambria Math" panose="02040503050406030204" pitchFamily="18" charset="0"/>
                          </a:rPr>
                        </m:ctrlPr>
                      </m:sSubSupPr>
                      <m:e>
                        <m:r>
                          <a:rPr lang="en-US" sz="18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𝑰</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𝑏𝐹</m:t>
                        </m:r>
                      </m:sup>
                    </m:sSubSup>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Sup>
                      <m:sSubSupPr>
                        <m:ctrlPr>
                          <a:rPr lang="en-US" sz="1800" i="1">
                            <a:solidFill>
                              <a:schemeClr val="tx1"/>
                            </a:solidFill>
                            <a:latin typeface="Cambria Math" panose="02040503050406030204" pitchFamily="18" charset="0"/>
                          </a:rPr>
                        </m:ctrlPr>
                      </m:sSubSupPr>
                      <m:e>
                        <m:r>
                          <a:rPr lang="en-US" sz="18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𝑽</m:t>
                        </m:r>
                      </m:e>
                      <m:sub>
                        <m:r>
                          <a:rPr lang="en-US" sz="18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𝒊</m:t>
                        </m:r>
                      </m:sub>
                      <m:sup>
                        <m:r>
                          <a:rPr lang="en-US" sz="18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𝒃</m:t>
                        </m:r>
                      </m:sup>
                    </m:sSubSup>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as well as </a:t>
                </a:r>
                <a14:m>
                  <m:oMath xmlns:m="http://schemas.openxmlformats.org/officeDocument/2006/math">
                    <m:sSubSup>
                      <m:sSubSupPr>
                        <m:ctrlPr>
                          <a:rPr lang="en-US" sz="1800" i="1">
                            <a:solidFill>
                              <a:schemeClr val="tx1"/>
                            </a:solidFill>
                            <a:latin typeface="Cambria Math" panose="02040503050406030204" pitchFamily="18" charset="0"/>
                          </a:rPr>
                        </m:ctrlPr>
                      </m:sSubSupPr>
                      <m:e>
                        <m:r>
                          <a:rPr lang="en-US" sz="18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𝑰</m:t>
                        </m:r>
                      </m:e>
                      <m:sub>
                        <m:r>
                          <a:rPr lang="en-US" sz="18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𝒊</m:t>
                        </m:r>
                      </m:sub>
                      <m:sup>
                        <m:r>
                          <a:rPr lang="en-US" sz="18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𝒄𝑭</m:t>
                        </m:r>
                      </m:sup>
                    </m:sSubSup>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Sup>
                      <m:sSubSupPr>
                        <m:ctrlPr>
                          <a:rPr lang="en-US" sz="1800" i="1">
                            <a:solidFill>
                              <a:schemeClr val="tx1"/>
                            </a:solidFill>
                            <a:latin typeface="Cambria Math" panose="02040503050406030204" pitchFamily="18" charset="0"/>
                          </a:rPr>
                        </m:ctrlPr>
                      </m:sSubSupPr>
                      <m:e>
                        <m:r>
                          <a:rPr lang="en-US" sz="18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𝑽</m:t>
                        </m:r>
                      </m:e>
                      <m:sub>
                        <m:r>
                          <a:rPr lang="en-US" sz="18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𝒊</m:t>
                        </m:r>
                      </m:sub>
                      <m:sup>
                        <m:r>
                          <a:rPr lang="en-US" sz="18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𝒄</m:t>
                        </m:r>
                      </m:sup>
                    </m:sSubSup>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t>
                </a:r>
                <a:b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19" y="895003"/>
                <a:ext cx="5900056" cy="4937133"/>
              </a:xfrm>
              <a:blipFill>
                <a:blip r:embed="rId2"/>
                <a:stretch>
                  <a:fillRect l="-207" t="-74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65</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5900057" cy="625471"/>
          </a:xfrm>
        </p:spPr>
        <p:txBody>
          <a:bodyPr/>
          <a:lstStyle/>
          <a:p>
            <a:r>
              <a:rPr lang="en-US" sz="2800" dirty="0"/>
              <a:t>7.5 Line-to-Line (LL) Fault</a:t>
            </a:r>
          </a:p>
        </p:txBody>
      </p:sp>
      <p:sp>
        <p:nvSpPr>
          <p:cNvPr id="8" name="TextBox 7">
            <a:extLst>
              <a:ext uri="{FF2B5EF4-FFF2-40B4-BE49-F238E27FC236}">
                <a16:creationId xmlns:a16="http://schemas.microsoft.com/office/drawing/2014/main" id="{6A754F73-96FC-3CE8-F0F2-B8E557D3362C}"/>
              </a:ext>
            </a:extLst>
          </p:cNvPr>
          <p:cNvSpPr txBox="1"/>
          <p:nvPr/>
        </p:nvSpPr>
        <p:spPr>
          <a:xfrm>
            <a:off x="5660377" y="2207872"/>
            <a:ext cx="3615193"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LL fault between phases </a:t>
            </a:r>
            <a:r>
              <a:rPr lang="en-US" sz="1200" i="1" dirty="0">
                <a:latin typeface="Calibri" panose="020F0502020204030204" pitchFamily="34" charset="0"/>
                <a:cs typeface="Calibri" panose="020F0502020204030204" pitchFamily="34" charset="0"/>
              </a:rPr>
              <a:t>b</a:t>
            </a:r>
            <a:r>
              <a:rPr lang="en-US" sz="1200" dirty="0">
                <a:latin typeface="Calibri" panose="020F0502020204030204" pitchFamily="34" charset="0"/>
                <a:cs typeface="Calibri" panose="020F0502020204030204" pitchFamily="34" charset="0"/>
              </a:rPr>
              <a:t> and </a:t>
            </a:r>
            <a:r>
              <a:rPr lang="en-US" sz="1200" i="1" dirty="0">
                <a:latin typeface="Calibri" panose="020F0502020204030204" pitchFamily="34" charset="0"/>
                <a:cs typeface="Calibri" panose="020F0502020204030204" pitchFamily="34" charset="0"/>
              </a:rPr>
              <a:t>c</a:t>
            </a:r>
            <a:r>
              <a:rPr lang="en-US" sz="1200" dirty="0">
                <a:latin typeface="Calibri" panose="020F0502020204030204" pitchFamily="34" charset="0"/>
                <a:cs typeface="Calibri" panose="020F0502020204030204" pitchFamily="34" charset="0"/>
              </a:rPr>
              <a:t> at bus </a:t>
            </a:r>
            <a:r>
              <a:rPr lang="en-US" sz="1200" i="1" dirty="0">
                <a:latin typeface="Calibri" panose="020F0502020204030204" pitchFamily="34" charset="0"/>
                <a:cs typeface="Calibri" panose="020F0502020204030204" pitchFamily="34" charset="0"/>
              </a:rPr>
              <a:t>i</a:t>
            </a:r>
            <a:r>
              <a:rPr lang="en-US" sz="1200" dirty="0">
                <a:latin typeface="Calibri" panose="020F0502020204030204" pitchFamily="34" charset="0"/>
                <a:cs typeface="Calibri" panose="020F0502020204030204" pitchFamily="34" charset="0"/>
              </a:rPr>
              <a:t>.</a:t>
            </a:r>
            <a:endParaRPr lang="en-US" sz="1200" i="1"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71BB21C-EA9E-9BA8-C97A-9F98D5B2D5C4}"/>
              </a:ext>
            </a:extLst>
          </p:cNvPr>
          <p:cNvPicPr>
            <a:picLocks noChangeAspect="1"/>
          </p:cNvPicPr>
          <p:nvPr/>
        </p:nvPicPr>
        <p:blipFill>
          <a:blip r:embed="rId3"/>
          <a:stretch>
            <a:fillRect/>
          </a:stretch>
        </p:blipFill>
        <p:spPr>
          <a:xfrm>
            <a:off x="6103748" y="895003"/>
            <a:ext cx="2728452" cy="1200519"/>
          </a:xfrm>
          <a:prstGeom prst="rect">
            <a:avLst/>
          </a:prstGeom>
        </p:spPr>
      </p:pic>
      <p:sp>
        <p:nvSpPr>
          <p:cNvPr id="6" name="Footer Placeholder 4">
            <a:extLst>
              <a:ext uri="{FF2B5EF4-FFF2-40B4-BE49-F238E27FC236}">
                <a16:creationId xmlns:a16="http://schemas.microsoft.com/office/drawing/2014/main" id="{C5B2ABB1-A4DF-3DE5-1AE6-0951673C817A}"/>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4034449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18" y="895003"/>
                <a:ext cx="8331365" cy="4937133"/>
              </a:xfrm>
            </p:spPr>
            <p:txBody>
              <a:bodyPr/>
              <a:lstStyle/>
              <a:p>
                <a:pPr algn="just">
                  <a:spcBef>
                    <a:spcPts val="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Although symmetrical component‐based fault analysis does not work well for distribution systems, it can be used to get approximate results only for the part of the system that has all the three phases.</a:t>
                </a:r>
              </a:p>
              <a:p>
                <a:pPr algn="just">
                  <a:spcBef>
                    <a:spcPts val="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first step is to determine the three-phase impedance matrix from the substation bus (bus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m</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to the faulted bus (bus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gn="just">
                  <a:spcBef>
                    <a:spcPts val="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general equation for this impedance matrix is given by,</a:t>
                </a:r>
              </a:p>
              <a:p>
                <a:pPr marL="0" indent="0" algn="just">
                  <a:spcBef>
                    <a:spcPts val="0"/>
                  </a:spcBef>
                  <a:spcAft>
                    <a:spcPts val="1200"/>
                  </a:spcAft>
                  <a:buNone/>
                </a:pPr>
                <a14:m>
                  <m:oMathPara xmlns:m="http://schemas.openxmlformats.org/officeDocument/2006/math">
                    <m:oMathParaPr>
                      <m:jc m:val="centerGroup"/>
                    </m:oMathParaPr>
                    <m:oMath xmlns:m="http://schemas.openxmlformats.org/officeDocument/2006/math">
                      <m:d>
                        <m:dPr>
                          <m:begChr m:val="["/>
                          <m:endChr m:val="]"/>
                          <m:ctrlPr>
                            <a:rPr lang="en-US" sz="1200" i="1" smtClean="0">
                              <a:solidFill>
                                <a:schemeClr val="tx1"/>
                              </a:solidFill>
                              <a:effectLst/>
                              <a:latin typeface="Cambria Math" panose="02040503050406030204" pitchFamily="18" charset="0"/>
                            </a:rPr>
                          </m:ctrlPr>
                        </m:dPr>
                        <m:e>
                          <m:m>
                            <m:mPr>
                              <m:plcHide m:val="on"/>
                              <m:mcs>
                                <m:mc>
                                  <m:mcPr>
                                    <m:count m:val="3"/>
                                    <m:mcJc m:val="center"/>
                                  </m:mcPr>
                                </m:mc>
                              </m:mcs>
                              <m:ctrlPr>
                                <a:rPr lang="en-US" sz="1200" i="1">
                                  <a:solidFill>
                                    <a:schemeClr val="tx1"/>
                                  </a:solidFill>
                                  <a:effectLst/>
                                  <a:latin typeface="Cambria Math" panose="02040503050406030204" pitchFamily="18" charset="0"/>
                                </a:rPr>
                              </m:ctrlPr>
                            </m:mPr>
                            <m:mr>
                              <m:e>
                                <m:sSubSup>
                                  <m:sSubSupPr>
                                    <m:ctrlPr>
                                      <a:rPr lang="en-US" sz="1200" i="1">
                                        <a:solidFill>
                                          <a:schemeClr val="tx1"/>
                                        </a:solidFill>
                                        <a:effectLst/>
                                        <a:latin typeface="Cambria Math" panose="020405030504060302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200" i="1">
                                        <a:solidFill>
                                          <a:schemeClr val="tx1"/>
                                        </a:solidFill>
                                        <a:effectLst/>
                                        <a:latin typeface="Cambria Math" panose="020405030504060302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200" i="1">
                                        <a:solidFill>
                                          <a:schemeClr val="tx1"/>
                                        </a:solidFill>
                                        <a:effectLst/>
                                        <a:latin typeface="Cambria Math" panose="020405030504060302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r>
                              <m:e>
                                <m:sSubSup>
                                  <m:sSubSupPr>
                                    <m:ctrlPr>
                                      <a:rPr lang="en-US" sz="1200" i="1">
                                        <a:solidFill>
                                          <a:schemeClr val="tx1"/>
                                        </a:solidFill>
                                        <a:effectLst/>
                                        <a:latin typeface="Cambria Math" panose="020405030504060302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200" i="1">
                                        <a:solidFill>
                                          <a:schemeClr val="tx1"/>
                                        </a:solidFill>
                                        <a:effectLst/>
                                        <a:latin typeface="Cambria Math" panose="020405030504060302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200" i="1">
                                        <a:solidFill>
                                          <a:schemeClr val="tx1"/>
                                        </a:solidFill>
                                        <a:effectLst/>
                                        <a:latin typeface="Cambria Math" panose="020405030504060302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r>
                              <m:e>
                                <m:sSubSup>
                                  <m:sSubSupPr>
                                    <m:ctrlPr>
                                      <a:rPr lang="en-US" sz="1200" i="1">
                                        <a:solidFill>
                                          <a:schemeClr val="tx1"/>
                                        </a:solidFill>
                                        <a:effectLst/>
                                        <a:latin typeface="Cambria Math" panose="020405030504060302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200" i="1">
                                        <a:solidFill>
                                          <a:schemeClr val="tx1"/>
                                        </a:solidFill>
                                        <a:effectLst/>
                                        <a:latin typeface="Cambria Math" panose="020405030504060302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200" i="1">
                                        <a:solidFill>
                                          <a:schemeClr val="tx1"/>
                                        </a:solidFill>
                                        <a:effectLst/>
                                        <a:latin typeface="Cambria Math" panose="020405030504060302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
                        </m:e>
                      </m:d>
                    </m:oMath>
                  </m:oMathPara>
                </a14:m>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next step is to transform this matrix to sequence domain, which gives:</a:t>
                </a:r>
              </a:p>
              <a:p>
                <a:pPr marL="0" indent="0">
                  <a:spcBef>
                    <a:spcPts val="0"/>
                  </a:spcBef>
                  <a:spcAft>
                    <a:spcPts val="1200"/>
                  </a:spcAft>
                  <a:buNone/>
                </a:pPr>
                <a14:m>
                  <m:oMathPara xmlns:m="http://schemas.openxmlformats.org/officeDocument/2006/math">
                    <m:oMathParaPr>
                      <m:jc m:val="centerGroup"/>
                    </m:oMathParaPr>
                    <m:oMath xmlns:m="http://schemas.openxmlformats.org/officeDocument/2006/math">
                      <m:d>
                        <m:dPr>
                          <m:begChr m:val="["/>
                          <m:endChr m:val="]"/>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02</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22</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
                        </m:e>
                      </m:d>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e>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m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mr>
                          </m:m>
                        </m:e>
                      </m:d>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𝑎𝑎</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𝑎𝑐</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𝑏𝑎</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𝑏𝑏</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𝑏𝑐</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𝑐𝑎</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𝑐𝑏</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𝑐𝑐</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
                        </m:e>
                      </m:d>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m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e>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mr>
                          </m:m>
                        </m:e>
                      </m:d>
                    </m:oMath>
                  </m:oMathPara>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1200"/>
                  </a:spcAft>
                  <a:buNone/>
                </a:pPr>
                <a:b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18" y="895003"/>
                <a:ext cx="8331365" cy="4937133"/>
              </a:xfrm>
              <a:blipFill>
                <a:blip r:embed="rId2"/>
                <a:stretch>
                  <a:fillRect l="-146" t="-741" r="-512"/>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66</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8080641" cy="625471"/>
          </a:xfrm>
        </p:spPr>
        <p:txBody>
          <a:bodyPr/>
          <a:lstStyle/>
          <a:p>
            <a:r>
              <a:rPr lang="en-US" sz="2800" dirty="0"/>
              <a:t>7.6 Symmetrical Component-based Fault Analysis</a:t>
            </a:r>
          </a:p>
        </p:txBody>
      </p:sp>
      <p:sp>
        <p:nvSpPr>
          <p:cNvPr id="6" name="Footer Placeholder 4">
            <a:extLst>
              <a:ext uri="{FF2B5EF4-FFF2-40B4-BE49-F238E27FC236}">
                <a16:creationId xmlns:a16="http://schemas.microsoft.com/office/drawing/2014/main" id="{ACB0E8F0-D72D-838B-3A65-0A347F768283}"/>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6383646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18" y="895003"/>
            <a:ext cx="8331365" cy="4937133"/>
          </a:xfrm>
        </p:spPr>
        <p:txBody>
          <a:bodyPr/>
          <a:lstStyle/>
          <a:p>
            <a:pPr algn="just">
              <a:spcBef>
                <a:spcPts val="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resulting sequence impedance matrix is not diagonal, but for approximation, we discard the off-diagonal terms.</a:t>
            </a:r>
          </a:p>
          <a:p>
            <a:pPr algn="just">
              <a:spcBef>
                <a:spcPts val="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diagonal entries are considered as the zero-, positive-, and negative-sequence impedances of the distribution system from the substation bus to the point of fault.</a:t>
            </a:r>
          </a:p>
          <a:p>
            <a:pPr algn="just">
              <a:spcBef>
                <a:spcPts val="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To determine the pre-fault circuits in the sequence domain, we add the respective impedances from the equivalent source to the substation bus and the impedances from the substation bus to the faulted bus.</a:t>
            </a:r>
          </a:p>
          <a:p>
            <a:pPr algn="just">
              <a:spcBef>
                <a:spcPts val="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All impedances must be converted to per unit before adding them.</a:t>
            </a:r>
          </a:p>
          <a:p>
            <a:pPr algn="just">
              <a:spcBef>
                <a:spcPts val="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voltage source in the phase domain is balanced, providing a source only for the positive sequence.</a:t>
            </a:r>
          </a:p>
          <a:p>
            <a:pPr algn="just">
              <a:spcBef>
                <a:spcPts val="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Hence, we can determine the three pre-fault sequence domain circuits as shown in the figure (next slide).</a:t>
            </a:r>
          </a:p>
        </p:txBody>
      </p:sp>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67</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8080641" cy="625471"/>
          </a:xfrm>
        </p:spPr>
        <p:txBody>
          <a:bodyPr/>
          <a:lstStyle/>
          <a:p>
            <a:r>
              <a:rPr lang="en-US" sz="2800" dirty="0"/>
              <a:t>7.6 Symmetrical Component-based Fault Analysis</a:t>
            </a:r>
          </a:p>
        </p:txBody>
      </p:sp>
      <p:sp>
        <p:nvSpPr>
          <p:cNvPr id="6" name="Footer Placeholder 4">
            <a:extLst>
              <a:ext uri="{FF2B5EF4-FFF2-40B4-BE49-F238E27FC236}">
                <a16:creationId xmlns:a16="http://schemas.microsoft.com/office/drawing/2014/main" id="{CCDAA9F3-0394-78A2-E5EE-41B8A5C1B663}"/>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7728248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A3CAECB-E640-5E5E-FC3A-8F84B2C4D038}"/>
              </a:ext>
            </a:extLst>
          </p:cNvPr>
          <p:cNvPicPr>
            <a:picLocks noGrp="1" noChangeAspect="1"/>
          </p:cNvPicPr>
          <p:nvPr>
            <p:ph idx="1"/>
          </p:nvPr>
        </p:nvPicPr>
        <p:blipFill>
          <a:blip r:embed="rId2"/>
          <a:stretch>
            <a:fillRect/>
          </a:stretch>
        </p:blipFill>
        <p:spPr>
          <a:xfrm>
            <a:off x="215645" y="777871"/>
            <a:ext cx="8331200" cy="1995341"/>
          </a:xfrm>
        </p:spPr>
      </p:pic>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68</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8080641" cy="625471"/>
          </a:xfrm>
        </p:spPr>
        <p:txBody>
          <a:bodyPr/>
          <a:lstStyle/>
          <a:p>
            <a:r>
              <a:rPr lang="en-US" sz="2800" dirty="0"/>
              <a:t>7.6 Symmetrical Component-based Fault Analysis</a:t>
            </a:r>
          </a:p>
        </p:txBody>
      </p:sp>
      <p:sp>
        <p:nvSpPr>
          <p:cNvPr id="8" name="TextBox 7">
            <a:extLst>
              <a:ext uri="{FF2B5EF4-FFF2-40B4-BE49-F238E27FC236}">
                <a16:creationId xmlns:a16="http://schemas.microsoft.com/office/drawing/2014/main" id="{201927AC-B32A-C54E-E96D-80A41F67118F}"/>
              </a:ext>
            </a:extLst>
          </p:cNvPr>
          <p:cNvSpPr txBox="1"/>
          <p:nvPr/>
        </p:nvSpPr>
        <p:spPr>
          <a:xfrm>
            <a:off x="1585453" y="2885562"/>
            <a:ext cx="6474542"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Pre-fault positive‐, negative‐, and zero‐sequence equivalent circuits with respect to bus </a:t>
            </a:r>
            <a:r>
              <a:rPr lang="en-US" sz="1200" i="1" dirty="0">
                <a:latin typeface="Calibri" panose="020F0502020204030204" pitchFamily="34" charset="0"/>
                <a:cs typeface="Calibri" panose="020F0502020204030204" pitchFamily="34" charset="0"/>
              </a:rPr>
              <a:t>i</a:t>
            </a:r>
            <a:r>
              <a:rPr lang="en-US" sz="1200" dirty="0">
                <a:latin typeface="Calibri" panose="020F0502020204030204" pitchFamily="34" charset="0"/>
                <a:cs typeface="Calibri" panose="020F0502020204030204" pitchFamily="34" charset="0"/>
              </a:rPr>
              <a:t>.</a:t>
            </a:r>
            <a:endParaRPr lang="en-US" sz="1200" i="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7917C9C-27F0-D090-1665-9FB6FF67AC7D}"/>
                  </a:ext>
                </a:extLst>
              </p:cNvPr>
              <p:cNvSpPr txBox="1"/>
              <p:nvPr/>
            </p:nvSpPr>
            <p:spPr>
              <a:xfrm>
                <a:off x="414429" y="3330314"/>
                <a:ext cx="8206003" cy="1638718"/>
              </a:xfrm>
              <a:prstGeom prst="rect">
                <a:avLst/>
              </a:prstGeom>
              <a:noFill/>
            </p:spPr>
            <p:txBody>
              <a:bodyPr wrap="square">
                <a:spAutoFit/>
              </a:bodyPr>
              <a:lstStyle/>
              <a:p>
                <a:pPr marL="285750" marR="0" indent="-285750">
                  <a:spcBef>
                    <a:spcPts val="0"/>
                  </a:spcBef>
                  <a:spcAft>
                    <a:spcPts val="1200"/>
                  </a:spcAft>
                  <a:buClr>
                    <a:srgbClr val="C00000"/>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Note that in the figure,</a:t>
                </a:r>
              </a:p>
              <a:p>
                <a:pPr marL="0" marR="0">
                  <a:spcBef>
                    <a:spcPts val="0"/>
                  </a:spcBef>
                  <a:spcAft>
                    <a:spcPts val="1200"/>
                  </a:spcAft>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mPr>
                        <m:mr>
                          <m:e/>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𝑠𝑖</m:t>
                                </m:r>
                              </m:sup>
                            </m:sSub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𝑠𝑚</m:t>
                                </m:r>
                              </m:sup>
                            </m:sSub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11</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r>
                          <m:e/>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𝑠𝑖</m:t>
                                </m:r>
                              </m:sup>
                            </m:sSub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𝑠𝑚</m:t>
                                </m:r>
                              </m:sup>
                            </m:sSub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22</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r>
                          <m:e/>
                          <m:e>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𝑠𝑖</m:t>
                                </m:r>
                              </m:sup>
                            </m:sSub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𝑠𝑚</m:t>
                                </m:r>
                              </m:sup>
                            </m:sSub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00</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
                    </m:oMath>
                  </m:oMathPara>
                </a14:m>
                <a:endParaRPr lang="en-US" sz="1800" dirty="0">
                  <a:effectLst/>
                  <a:latin typeface="+mn-lt"/>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67917C9C-27F0-D090-1665-9FB6FF67AC7D}"/>
                  </a:ext>
                </a:extLst>
              </p:cNvPr>
              <p:cNvSpPr txBox="1">
                <a:spLocks noRot="1" noChangeAspect="1" noMove="1" noResize="1" noEditPoints="1" noAdjustHandles="1" noChangeArrowheads="1" noChangeShapeType="1" noTextEdit="1"/>
              </p:cNvSpPr>
              <p:nvPr/>
            </p:nvSpPr>
            <p:spPr>
              <a:xfrm>
                <a:off x="414429" y="3330314"/>
                <a:ext cx="8206003" cy="1638718"/>
              </a:xfrm>
              <a:prstGeom prst="rect">
                <a:avLst/>
              </a:prstGeom>
              <a:blipFill>
                <a:blip r:embed="rId3"/>
                <a:stretch>
                  <a:fillRect l="-520" t="-1859"/>
                </a:stretch>
              </a:blipFill>
            </p:spPr>
            <p:txBody>
              <a:bodyPr/>
              <a:lstStyle/>
              <a:p>
                <a:r>
                  <a:rPr lang="en-US">
                    <a:noFill/>
                  </a:rPr>
                  <a:t> </a:t>
                </a:r>
              </a:p>
            </p:txBody>
          </p:sp>
        </mc:Fallback>
      </mc:AlternateContent>
      <p:sp>
        <p:nvSpPr>
          <p:cNvPr id="3" name="Footer Placeholder 4">
            <a:extLst>
              <a:ext uri="{FF2B5EF4-FFF2-40B4-BE49-F238E27FC236}">
                <a16:creationId xmlns:a16="http://schemas.microsoft.com/office/drawing/2014/main" id="{BCC47B11-F0C3-7FA1-0E56-575E792AEC30}"/>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7853548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18" y="895003"/>
                <a:ext cx="4703263" cy="4937133"/>
              </a:xfrm>
            </p:spPr>
            <p:txBody>
              <a:bodyPr/>
              <a:lstStyle/>
              <a:p>
                <a:pPr algn="just">
                  <a:spcBef>
                    <a:spcPts val="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For a three‐phase fault, the system stays balanced, and the negative‐ and the zero‐sequence currents are 0. </a:t>
                </a:r>
              </a:p>
              <a:p>
                <a:pPr algn="just">
                  <a:spcBef>
                    <a:spcPts val="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To compute the positive‐sequence current, we create a short circuit across the positive‐sequence circuit as shown in Figure.</a:t>
                </a:r>
              </a:p>
              <a:p>
                <a:pPr algn="just">
                  <a:spcBef>
                    <a:spcPts val="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From this circuit,</a:t>
                </a:r>
              </a:p>
              <a:p>
                <a:pPr marL="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den>
                      </m:f>
                    </m:oMath>
                  </m:oMathPara>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Now, we convert them to the phase domain,</a:t>
                </a:r>
              </a:p>
              <a:p>
                <a:pPr marL="0" indent="0" algn="just">
                  <a:spcBef>
                    <a:spcPts val="0"/>
                  </a:spcBef>
                  <a:spcAft>
                    <a:spcPts val="1200"/>
                  </a:spcAft>
                  <a:buNone/>
                </a:pPr>
                <a14:m>
                  <m:oMathPara xmlns:m="http://schemas.openxmlformats.org/officeDocument/2006/math">
                    <m:oMathParaPr>
                      <m:jc m:val="center"/>
                    </m:oMathParaPr>
                    <m:oMath xmlns:m="http://schemas.openxmlformats.org/officeDocument/2006/math">
                      <m:d>
                        <m:dPr>
                          <m:begChr m:val="["/>
                          <m:endChr m:val="]"/>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𝒊</m:t>
                                    </m:r>
                                  </m:sub>
                                  <m:sup>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𝒃𝑭</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𝒊</m:t>
                                    </m:r>
                                  </m:sub>
                                  <m:sup>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𝒄𝑭</m:t>
                                    </m:r>
                                  </m:sup>
                                </m:sSubSup>
                              </m:e>
                            </m:mr>
                          </m:m>
                        </m:e>
                      </m:d>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m:t>
                                </m:r>
                              </m:e>
                            </m:m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m:t>
                                </m:r>
                              </m:e>
                              <m:e>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mr>
                          </m:m>
                        </m:e>
                      </m:d>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𝑭</m:t>
                                    </m:r>
                                  </m:sup>
                                </m:sSubSup>
                              </m:e>
                            </m:m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
                        </m:e>
                      </m:d>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𝑭</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mr>
                          </m:m>
                        </m:e>
                      </m:d>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spcAft>
                    <a:spcPts val="1200"/>
                  </a:spcAft>
                  <a:buNone/>
                </a:pPr>
                <a:endParaRPr lang="en-US" sz="1800" dirty="0">
                  <a:solidFill>
                    <a:schemeClr val="tx1"/>
                  </a:solidFill>
                  <a:effectLst/>
                  <a:ea typeface="Calibri" panose="020F0502020204030204" pitchFamily="34" charset="0"/>
                  <a:cs typeface="Times New Roman" panose="02020603050405020304" pitchFamily="18" charset="0"/>
                </a:endParaRPr>
              </a:p>
              <a:p>
                <a:pPr marL="0" indent="0" algn="just">
                  <a:spcBef>
                    <a:spcPts val="0"/>
                  </a:spcBef>
                  <a:spcAft>
                    <a:spcPts val="1200"/>
                  </a:spcAft>
                  <a:buNone/>
                </a:pPr>
                <a:endParaRPr lang="en-US" sz="1800" dirty="0">
                  <a:solidFill>
                    <a:schemeClr val="tx1"/>
                  </a:solidFill>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18" y="895003"/>
                <a:ext cx="4703263" cy="4937133"/>
              </a:xfrm>
              <a:blipFill>
                <a:blip r:embed="rId2"/>
                <a:stretch>
                  <a:fillRect l="-259" t="-741" r="-907"/>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69</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8080641" cy="625471"/>
          </a:xfrm>
        </p:spPr>
        <p:txBody>
          <a:bodyPr/>
          <a:lstStyle/>
          <a:p>
            <a:r>
              <a:rPr lang="en-US" sz="2800" dirty="0"/>
              <a:t>7.6.1 Three-phase Fault</a:t>
            </a:r>
          </a:p>
        </p:txBody>
      </p:sp>
      <p:pic>
        <p:nvPicPr>
          <p:cNvPr id="7" name="Picture 6">
            <a:extLst>
              <a:ext uri="{FF2B5EF4-FFF2-40B4-BE49-F238E27FC236}">
                <a16:creationId xmlns:a16="http://schemas.microsoft.com/office/drawing/2014/main" id="{9D2441C6-DC96-0B55-33F1-853F73963E22}"/>
              </a:ext>
            </a:extLst>
          </p:cNvPr>
          <p:cNvPicPr>
            <a:picLocks noChangeAspect="1"/>
          </p:cNvPicPr>
          <p:nvPr/>
        </p:nvPicPr>
        <p:blipFill>
          <a:blip r:embed="rId3"/>
          <a:stretch>
            <a:fillRect/>
          </a:stretch>
        </p:blipFill>
        <p:spPr>
          <a:xfrm>
            <a:off x="4977581" y="1700650"/>
            <a:ext cx="3927527" cy="1728350"/>
          </a:xfrm>
          <a:prstGeom prst="rect">
            <a:avLst/>
          </a:prstGeom>
        </p:spPr>
      </p:pic>
      <p:sp>
        <p:nvSpPr>
          <p:cNvPr id="8" name="TextBox 7">
            <a:extLst>
              <a:ext uri="{FF2B5EF4-FFF2-40B4-BE49-F238E27FC236}">
                <a16:creationId xmlns:a16="http://schemas.microsoft.com/office/drawing/2014/main" id="{0365316D-2319-058D-27D7-0AEE7FD79BA8}"/>
              </a:ext>
            </a:extLst>
          </p:cNvPr>
          <p:cNvSpPr txBox="1"/>
          <p:nvPr/>
        </p:nvSpPr>
        <p:spPr>
          <a:xfrm>
            <a:off x="4977581" y="3323593"/>
            <a:ext cx="4048431"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Three‐phase fault in sequence domain.</a:t>
            </a:r>
            <a:endParaRPr lang="en-US" sz="1200" i="1" dirty="0">
              <a:latin typeface="Calibri" panose="020F0502020204030204" pitchFamily="34" charset="0"/>
              <a:cs typeface="Calibri" panose="020F0502020204030204" pitchFamily="34" charset="0"/>
            </a:endParaRPr>
          </a:p>
        </p:txBody>
      </p:sp>
      <p:sp>
        <p:nvSpPr>
          <p:cNvPr id="6" name="Footer Placeholder 4">
            <a:extLst>
              <a:ext uri="{FF2B5EF4-FFF2-40B4-BE49-F238E27FC236}">
                <a16:creationId xmlns:a16="http://schemas.microsoft.com/office/drawing/2014/main" id="{9958D3C3-DD07-FBB1-3884-1C78951AB19E}"/>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730749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3. Load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p:txBody>
              <a:bodyPr/>
              <a:lstStyle/>
              <a:p>
                <a:pPr marL="857238" lvl="1" indent="-400050" algn="just">
                  <a:spcBef>
                    <a:spcPts val="600"/>
                  </a:spcBef>
                  <a:buFont typeface="+mj-lt"/>
                  <a:buAutoNum type="romanLcPeriod" startAt="2"/>
                </a:pPr>
                <a:r>
                  <a:rPr lang="en-US" sz="1800" dirty="0">
                    <a:solidFill>
                      <a:schemeClr val="tx1"/>
                    </a:solidFill>
                    <a:latin typeface="Calibri" panose="020F0502020204030204" pitchFamily="34" charset="0"/>
                    <a:ea typeface="+mn-ea"/>
                    <a:cs typeface="Calibri" panose="020F0502020204030204" pitchFamily="34" charset="0"/>
                  </a:rPr>
                  <a:t>If only </a:t>
                </a:r>
                <a14:m>
                  <m:oMath xmlns:m="http://schemas.openxmlformats.org/officeDocument/2006/math">
                    <m:sSub>
                      <m:sSubPr>
                        <m:ctrlPr>
                          <a:rPr lang="en-US" sz="1800" i="1">
                            <a:solidFill>
                              <a:schemeClr val="tx1"/>
                            </a:solidFill>
                            <a:latin typeface="Cambria Math" panose="02040503050406030204" pitchFamily="18" charset="0"/>
                            <a:ea typeface="+mn-ea"/>
                            <a:cs typeface="+mn-cs"/>
                          </a:rPr>
                        </m:ctrlPr>
                      </m:sSubPr>
                      <m:e>
                        <m:r>
                          <a:rPr lang="en-US" sz="1800">
                            <a:solidFill>
                              <a:schemeClr val="tx1"/>
                            </a:solidFill>
                            <a:latin typeface="Cambria Math" panose="02040503050406030204" pitchFamily="18" charset="0"/>
                            <a:ea typeface="+mn-ea"/>
                            <a:cs typeface="+mn-cs"/>
                          </a:rPr>
                          <m:t>𝑎</m:t>
                        </m:r>
                      </m:e>
                      <m:sub>
                        <m:r>
                          <a:rPr lang="en-US" sz="1800" b="0" i="0" smtClean="0">
                            <a:solidFill>
                              <a:schemeClr val="tx1"/>
                            </a:solidFill>
                            <a:latin typeface="Cambria Math" panose="02040503050406030204" pitchFamily="18" charset="0"/>
                            <a:ea typeface="+mn-ea"/>
                            <a:cs typeface="+mn-cs"/>
                          </a:rPr>
                          <m:t>1</m:t>
                        </m:r>
                      </m:sub>
                    </m:sSub>
                  </m:oMath>
                </a14:m>
                <a:r>
                  <a:rPr lang="en-US" sz="1800" dirty="0">
                    <a:solidFill>
                      <a:schemeClr val="tx1"/>
                    </a:solidFill>
                    <a:latin typeface="Calibri" panose="020F0502020204030204" pitchFamily="34" charset="0"/>
                    <a:ea typeface="+mn-ea"/>
                    <a:cs typeface="Calibri" panose="020F0502020204030204" pitchFamily="34" charset="0"/>
                  </a:rPr>
                  <a:t> and </a:t>
                </a:r>
                <a14:m>
                  <m:oMath xmlns:m="http://schemas.openxmlformats.org/officeDocument/2006/math">
                    <m:sSub>
                      <m:sSubPr>
                        <m:ctrlPr>
                          <a:rPr lang="en-US" sz="1800" i="1">
                            <a:solidFill>
                              <a:schemeClr val="tx1"/>
                            </a:solidFill>
                            <a:latin typeface="Cambria Math" panose="02040503050406030204" pitchFamily="18" charset="0"/>
                            <a:ea typeface="+mn-ea"/>
                            <a:cs typeface="+mn-cs"/>
                          </a:rPr>
                        </m:ctrlPr>
                      </m:sSubPr>
                      <m:e>
                        <m:r>
                          <a:rPr lang="en-US" sz="1800">
                            <a:solidFill>
                              <a:schemeClr val="tx1"/>
                            </a:solidFill>
                            <a:latin typeface="Cambria Math" panose="02040503050406030204" pitchFamily="18" charset="0"/>
                            <a:ea typeface="+mn-ea"/>
                            <a:cs typeface="+mn-cs"/>
                          </a:rPr>
                          <m:t>𝑏</m:t>
                        </m:r>
                      </m:e>
                      <m:sub>
                        <m:r>
                          <a:rPr lang="en-US" sz="1800" b="0" i="0" smtClean="0">
                            <a:solidFill>
                              <a:schemeClr val="tx1"/>
                            </a:solidFill>
                            <a:latin typeface="Cambria Math" panose="02040503050406030204" pitchFamily="18" charset="0"/>
                            <a:ea typeface="+mn-ea"/>
                            <a:cs typeface="+mn-cs"/>
                          </a:rPr>
                          <m:t>1</m:t>
                        </m:r>
                      </m:sub>
                    </m:sSub>
                  </m:oMath>
                </a14:m>
                <a:r>
                  <a:rPr lang="en-US" sz="1800" dirty="0">
                    <a:solidFill>
                      <a:schemeClr val="tx1"/>
                    </a:solidFill>
                    <a:latin typeface="Calibri" panose="020F0502020204030204" pitchFamily="34" charset="0"/>
                    <a:ea typeface="+mn-ea"/>
                    <a:cs typeface="Calibri" panose="020F0502020204030204" pitchFamily="34" charset="0"/>
                  </a:rPr>
                  <a:t> are nonzero, and all the coefficients are zero, then,</a:t>
                </a:r>
              </a:p>
              <a:p>
                <a:pPr marL="457188" lvl="1" indent="0" algn="ctr">
                  <a:spcBef>
                    <a:spcPts val="600"/>
                  </a:spcBef>
                  <a:buNone/>
                </a:pPr>
                <a14:m>
                  <m:oMath xmlns:m="http://schemas.openxmlformats.org/officeDocument/2006/math">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b>
                        <m:r>
                          <a:rPr lang="en-US" sz="1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r>
                      <a:rPr lang="en-US" sz="1800" i="1">
                        <a:solidFill>
                          <a:schemeClr val="tx1"/>
                        </a:solidFill>
                        <a:latin typeface="Cambria Math" panose="02040503050406030204" pitchFamily="18" charset="0"/>
                      </a:rPr>
                      <m:t>𝑄</m:t>
                    </m:r>
                    <m:r>
                      <a:rPr lang="en-US" sz="1800">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𝑏</m:t>
                        </m:r>
                      </m:e>
                      <m:sub>
                        <m:r>
                          <a:rPr lang="en-US" sz="1800" b="0" i="0" smtClean="0">
                            <a:solidFill>
                              <a:schemeClr val="tx1"/>
                            </a:solidFill>
                            <a:latin typeface="Cambria Math" panose="02040503050406030204" pitchFamily="18" charset="0"/>
                          </a:rPr>
                          <m:t>1</m:t>
                        </m:r>
                      </m:sub>
                    </m:sSub>
                    <m:r>
                      <a:rPr lang="en-US" sz="1800" b="0" i="1" smtClean="0">
                        <a:solidFill>
                          <a:schemeClr val="tx1"/>
                        </a:solidFill>
                        <a:latin typeface="Cambria Math" panose="02040503050406030204" pitchFamily="18" charset="0"/>
                      </a:rPr>
                      <m:t>𝑉</m:t>
                    </m:r>
                  </m:oMath>
                </a14:m>
                <a:r>
                  <a:rPr lang="en-US" sz="1800" dirty="0">
                    <a:latin typeface="Calibri" panose="020F0502020204030204" pitchFamily="34" charset="0"/>
                    <a:cs typeface="Calibri" panose="020F0502020204030204" pitchFamily="34" charset="0"/>
                  </a:rPr>
                  <a:t>  </a:t>
                </a:r>
                <a:r>
                  <a:rPr lang="en-US" sz="1800" b="1" dirty="0">
                    <a:solidFill>
                      <a:schemeClr val="tx1"/>
                    </a:solidFill>
                    <a:latin typeface="Calibri" panose="020F0502020204030204" pitchFamily="34" charset="0"/>
                    <a:cs typeface="Calibri" panose="020F0502020204030204" pitchFamily="34" charset="0"/>
                  </a:rPr>
                  <a:t>(Constant Current Load)</a:t>
                </a:r>
              </a:p>
              <a:p>
                <a:pPr marL="857238" lvl="1" indent="-400050" algn="just">
                  <a:spcBef>
                    <a:spcPts val="600"/>
                  </a:spcBef>
                  <a:buFont typeface="+mj-lt"/>
                  <a:buAutoNum type="romanLcPeriod" startAt="3"/>
                </a:pPr>
                <a:r>
                  <a:rPr lang="en-US" sz="1800" dirty="0">
                    <a:solidFill>
                      <a:schemeClr val="tx1"/>
                    </a:solidFill>
                    <a:latin typeface="Calibri" panose="020F0502020204030204" pitchFamily="34" charset="0"/>
                    <a:ea typeface="+mn-ea"/>
                    <a:cs typeface="Calibri" panose="020F0502020204030204" pitchFamily="34" charset="0"/>
                  </a:rPr>
                  <a:t>If only </a:t>
                </a:r>
                <a14:m>
                  <m:oMath xmlns:m="http://schemas.openxmlformats.org/officeDocument/2006/math">
                    <m:sSub>
                      <m:sSubPr>
                        <m:ctrlPr>
                          <a:rPr lang="en-US" sz="1800" i="1">
                            <a:solidFill>
                              <a:schemeClr val="tx1"/>
                            </a:solidFill>
                            <a:latin typeface="Cambria Math" panose="02040503050406030204" pitchFamily="18" charset="0"/>
                            <a:ea typeface="+mn-ea"/>
                            <a:cs typeface="+mn-cs"/>
                          </a:rPr>
                        </m:ctrlPr>
                      </m:sSubPr>
                      <m:e>
                        <m:r>
                          <a:rPr lang="en-US" sz="1800">
                            <a:solidFill>
                              <a:schemeClr val="tx1"/>
                            </a:solidFill>
                            <a:latin typeface="Cambria Math" panose="02040503050406030204" pitchFamily="18" charset="0"/>
                            <a:ea typeface="+mn-ea"/>
                            <a:cs typeface="+mn-cs"/>
                          </a:rPr>
                          <m:t>𝑎</m:t>
                        </m:r>
                      </m:e>
                      <m:sub>
                        <m:r>
                          <a:rPr lang="en-US" sz="1800" b="0" i="0" smtClean="0">
                            <a:solidFill>
                              <a:schemeClr val="tx1"/>
                            </a:solidFill>
                            <a:latin typeface="Cambria Math" panose="02040503050406030204" pitchFamily="18" charset="0"/>
                            <a:ea typeface="+mn-ea"/>
                            <a:cs typeface="+mn-cs"/>
                          </a:rPr>
                          <m:t>2</m:t>
                        </m:r>
                      </m:sub>
                    </m:sSub>
                  </m:oMath>
                </a14:m>
                <a:r>
                  <a:rPr lang="en-US" sz="1800" dirty="0">
                    <a:solidFill>
                      <a:schemeClr val="tx1"/>
                    </a:solidFill>
                    <a:latin typeface="Calibri" panose="020F0502020204030204" pitchFamily="34" charset="0"/>
                    <a:ea typeface="+mn-ea"/>
                    <a:cs typeface="Calibri" panose="020F0502020204030204" pitchFamily="34" charset="0"/>
                  </a:rPr>
                  <a:t> and </a:t>
                </a:r>
                <a14:m>
                  <m:oMath xmlns:m="http://schemas.openxmlformats.org/officeDocument/2006/math">
                    <m:sSub>
                      <m:sSubPr>
                        <m:ctrlPr>
                          <a:rPr lang="en-US" sz="1800" i="1">
                            <a:solidFill>
                              <a:schemeClr val="tx1"/>
                            </a:solidFill>
                            <a:latin typeface="Cambria Math" panose="02040503050406030204" pitchFamily="18" charset="0"/>
                            <a:ea typeface="+mn-ea"/>
                            <a:cs typeface="+mn-cs"/>
                          </a:rPr>
                        </m:ctrlPr>
                      </m:sSubPr>
                      <m:e>
                        <m:r>
                          <a:rPr lang="en-US" sz="1800">
                            <a:solidFill>
                              <a:schemeClr val="tx1"/>
                            </a:solidFill>
                            <a:latin typeface="Cambria Math" panose="02040503050406030204" pitchFamily="18" charset="0"/>
                            <a:ea typeface="+mn-ea"/>
                            <a:cs typeface="+mn-cs"/>
                          </a:rPr>
                          <m:t>𝑏</m:t>
                        </m:r>
                      </m:e>
                      <m:sub>
                        <m:r>
                          <a:rPr lang="en-US" sz="1800" b="0" i="0" smtClean="0">
                            <a:solidFill>
                              <a:schemeClr val="tx1"/>
                            </a:solidFill>
                            <a:latin typeface="Cambria Math" panose="02040503050406030204" pitchFamily="18" charset="0"/>
                            <a:ea typeface="+mn-ea"/>
                            <a:cs typeface="+mn-cs"/>
                          </a:rPr>
                          <m:t>2</m:t>
                        </m:r>
                      </m:sub>
                    </m:sSub>
                  </m:oMath>
                </a14:m>
                <a:r>
                  <a:rPr lang="en-US" sz="1800" dirty="0">
                    <a:solidFill>
                      <a:schemeClr val="tx1"/>
                    </a:solidFill>
                    <a:latin typeface="Calibri" panose="020F0502020204030204" pitchFamily="34" charset="0"/>
                    <a:ea typeface="+mn-ea"/>
                    <a:cs typeface="Calibri" panose="020F0502020204030204" pitchFamily="34" charset="0"/>
                  </a:rPr>
                  <a:t> are nonzero, and all the coefficients are zero, then,</a:t>
                </a:r>
              </a:p>
              <a:p>
                <a:pPr marL="457188" lvl="1" indent="0" algn="ctr">
                  <a:spcBef>
                    <a:spcPts val="600"/>
                  </a:spcBef>
                  <a:buNone/>
                </a:pPr>
                <a14:m>
                  <m:oMath xmlns:m="http://schemas.openxmlformats.org/officeDocument/2006/math">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b>
                        <m:r>
                          <a:rPr lang="en-US" sz="1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Sup>
                      <m:sSupPr>
                        <m:ctrlP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p>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r>
                      <a:rPr lang="en-US" sz="1800" i="1">
                        <a:solidFill>
                          <a:schemeClr val="tx1"/>
                        </a:solidFill>
                        <a:latin typeface="Cambria Math" panose="02040503050406030204" pitchFamily="18" charset="0"/>
                      </a:rPr>
                      <m:t>𝑄</m:t>
                    </m:r>
                    <m:r>
                      <a:rPr lang="en-US" sz="1800">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𝑏</m:t>
                        </m:r>
                      </m:e>
                      <m:sub>
                        <m:r>
                          <a:rPr lang="en-US" sz="1800" b="0" i="0" smtClean="0">
                            <a:solidFill>
                              <a:schemeClr val="tx1"/>
                            </a:solidFill>
                            <a:latin typeface="Cambria Math" panose="02040503050406030204" pitchFamily="18" charset="0"/>
                          </a:rPr>
                          <m:t>2</m:t>
                        </m:r>
                      </m:sub>
                    </m:sSub>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𝑉</m:t>
                        </m:r>
                      </m:e>
                      <m:sup>
                        <m:r>
                          <a:rPr lang="en-US" sz="1800" b="0" i="1" smtClean="0">
                            <a:solidFill>
                              <a:schemeClr val="tx1"/>
                            </a:solidFill>
                            <a:latin typeface="Cambria Math" panose="02040503050406030204" pitchFamily="18" charset="0"/>
                          </a:rPr>
                          <m:t>2</m:t>
                        </m:r>
                      </m:sup>
                    </m:sSup>
                  </m:oMath>
                </a14:m>
                <a:r>
                  <a:rPr lang="en-US" sz="1800" dirty="0">
                    <a:latin typeface="Calibri" panose="020F0502020204030204" pitchFamily="34" charset="0"/>
                    <a:cs typeface="Calibri" panose="020F0502020204030204" pitchFamily="34" charset="0"/>
                  </a:rPr>
                  <a:t>  </a:t>
                </a:r>
                <a:r>
                  <a:rPr lang="en-US" sz="1800" b="1" dirty="0">
                    <a:solidFill>
                      <a:schemeClr val="tx1"/>
                    </a:solidFill>
                    <a:latin typeface="Calibri" panose="020F0502020204030204" pitchFamily="34" charset="0"/>
                    <a:cs typeface="Calibri" panose="020F0502020204030204" pitchFamily="34" charset="0"/>
                  </a:rPr>
                  <a:t>(Constant Impedance Load)</a:t>
                </a:r>
              </a:p>
              <a:p>
                <a:pPr>
                  <a:spcBef>
                    <a:spcPts val="600"/>
                  </a:spcBef>
                </a:pPr>
                <a:r>
                  <a:rPr lang="en-US" sz="1600" dirty="0">
                    <a:solidFill>
                      <a:schemeClr val="tx1"/>
                    </a:solidFill>
                    <a:latin typeface="Calibri" panose="020F0502020204030204" pitchFamily="34" charset="0"/>
                    <a:cs typeface="Calibri" panose="020F0502020204030204" pitchFamily="34" charset="0"/>
                  </a:rPr>
                  <a:t>If a load is a combination of the three above mentioned types, we can combine them to find a composite expression. For examples, tests and subsequent regression analysis on the data show the following models for common load types:</a:t>
                </a:r>
              </a:p>
              <a:p>
                <a:pPr marL="0" indent="0">
                  <a:spcBef>
                    <a:spcPts val="600"/>
                  </a:spcBef>
                  <a:buNone/>
                </a:pPr>
                <a:r>
                  <a:rPr lang="en-US" sz="1600" dirty="0">
                    <a:solidFill>
                      <a:schemeClr val="tx1"/>
                    </a:solidFill>
                    <a:latin typeface="Calibri" panose="020F0502020204030204" pitchFamily="34" charset="0"/>
                    <a:cs typeface="Calibri" panose="020F0502020204030204" pitchFamily="34" charset="0"/>
                  </a:rPr>
                  <a:t>       (a) Air‐conditioning load demand (per‐unit values):</a:t>
                </a:r>
              </a:p>
              <a:p>
                <a:pPr marL="0" indent="0">
                  <a:spcBef>
                    <a:spcPts val="600"/>
                  </a:spcBef>
                  <a:buNone/>
                </a:pPr>
                <a:endParaRPr lang="en-US" sz="1600" dirty="0">
                  <a:solidFill>
                    <a:schemeClr val="tx1"/>
                  </a:solidFill>
                  <a:latin typeface="Calibri" panose="020F0502020204030204" pitchFamily="34" charset="0"/>
                  <a:cs typeface="Calibri" panose="020F0502020204030204" pitchFamily="34" charset="0"/>
                </a:endParaRPr>
              </a:p>
              <a:p>
                <a:pPr marL="0" indent="0">
                  <a:spcBef>
                    <a:spcPts val="600"/>
                  </a:spcBef>
                  <a:buNone/>
                </a:pPr>
                <a:endParaRPr lang="en-US" sz="1600" dirty="0">
                  <a:solidFill>
                    <a:schemeClr val="tx1"/>
                  </a:solidFill>
                  <a:latin typeface="Calibri" panose="020F0502020204030204" pitchFamily="34" charset="0"/>
                  <a:cs typeface="Calibri" panose="020F0502020204030204" pitchFamily="34" charset="0"/>
                </a:endParaRPr>
              </a:p>
              <a:p>
                <a:pPr marL="0" indent="0">
                  <a:spcBef>
                    <a:spcPts val="600"/>
                  </a:spcBef>
                  <a:buNone/>
                </a:pPr>
                <a:r>
                  <a:rPr lang="en-US" sz="1600" dirty="0">
                    <a:solidFill>
                      <a:schemeClr val="tx1"/>
                    </a:solidFill>
                    <a:latin typeface="Calibri" panose="020F0502020204030204" pitchFamily="34" charset="0"/>
                    <a:cs typeface="Calibri" panose="020F0502020204030204" pitchFamily="34" charset="0"/>
                  </a:rPr>
                  <a:t>       (b) Fluorescent lighting:</a:t>
                </a:r>
              </a:p>
              <a:p>
                <a:pPr marL="0" indent="0">
                  <a:spcBef>
                    <a:spcPts val="600"/>
                  </a:spcBef>
                  <a:buNone/>
                </a:pPr>
                <a:endParaRPr lang="en-US" sz="1600" dirty="0">
                  <a:solidFill>
                    <a:schemeClr val="tx1"/>
                  </a:solidFill>
                  <a:latin typeface="Calibri" panose="020F0502020204030204" pitchFamily="34" charset="0"/>
                  <a:cs typeface="Calibri" panose="020F0502020204030204" pitchFamily="34" charset="0"/>
                </a:endParaRPr>
              </a:p>
              <a:p>
                <a:pPr marL="0" indent="0">
                  <a:spcBef>
                    <a:spcPts val="600"/>
                  </a:spcBef>
                  <a:buNone/>
                </a:pPr>
                <a:endParaRPr lang="en-US" sz="1600" dirty="0">
                  <a:solidFill>
                    <a:schemeClr val="tx1"/>
                  </a:solidFill>
                  <a:latin typeface="Calibri" panose="020F0502020204030204" pitchFamily="34" charset="0"/>
                  <a:cs typeface="Calibri" panose="020F0502020204030204" pitchFamily="34" charset="0"/>
                </a:endParaRPr>
              </a:p>
              <a:p>
                <a:pPr marL="0" indent="0">
                  <a:spcBef>
                    <a:spcPts val="600"/>
                  </a:spcBef>
                  <a:buNone/>
                </a:pPr>
                <a:r>
                  <a:rPr lang="en-US" sz="1600" dirty="0">
                    <a:solidFill>
                      <a:schemeClr val="tx1"/>
                    </a:solidFill>
                    <a:latin typeface="Calibri" panose="020F0502020204030204" pitchFamily="34" charset="0"/>
                    <a:cs typeface="Calibri" panose="020F0502020204030204" pitchFamily="34" charset="0"/>
                  </a:rPr>
                  <a:t>       (c) Induction motor:</a:t>
                </a:r>
              </a:p>
              <a:p>
                <a:pPr>
                  <a:spcBef>
                    <a:spcPts val="600"/>
                  </a:spcBef>
                </a:pPr>
                <a:endParaRPr lang="en-US" sz="1800" dirty="0">
                  <a:solidFill>
                    <a:schemeClr val="tx1"/>
                  </a:solidFill>
                  <a:latin typeface="Calibri" panose="020F0502020204030204" pitchFamily="34" charset="0"/>
                  <a:cs typeface="Calibri" panose="020F0502020204030204" pitchFamily="34" charset="0"/>
                </a:endParaRPr>
              </a:p>
              <a:p>
                <a:pPr marL="0" indent="0" algn="just">
                  <a:spcBef>
                    <a:spcPts val="600"/>
                  </a:spcBef>
                  <a:buNone/>
                </a:pPr>
                <a:endParaRPr lang="en-US" sz="1800" dirty="0">
                  <a:solidFill>
                    <a:schemeClr val="tx1"/>
                  </a:solidFill>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blipFill>
                <a:blip r:embed="rId2"/>
                <a:stretch>
                  <a:fillRect t="-766"/>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7</a:t>
            </a:fld>
            <a:endParaRPr lang="en-US"/>
          </a:p>
        </p:txBody>
      </p:sp>
      <p:pic>
        <p:nvPicPr>
          <p:cNvPr id="7" name="Picture 6" descr="A table of mathematical equations&#10;&#10;Description automatically generated">
            <a:extLst>
              <a:ext uri="{FF2B5EF4-FFF2-40B4-BE49-F238E27FC236}">
                <a16:creationId xmlns:a16="http://schemas.microsoft.com/office/drawing/2014/main" id="{D911B6A2-4EF2-7094-3F08-544945595CA6}"/>
              </a:ext>
            </a:extLst>
          </p:cNvPr>
          <p:cNvPicPr>
            <a:picLocks noChangeAspect="1"/>
          </p:cNvPicPr>
          <p:nvPr/>
        </p:nvPicPr>
        <p:blipFill rotWithShape="1">
          <a:blip r:embed="rId3">
            <a:extLst>
              <a:ext uri="{28A0092B-C50C-407E-A947-70E740481C1C}">
                <a14:useLocalDpi xmlns:a14="http://schemas.microsoft.com/office/drawing/2010/main" val="0"/>
              </a:ext>
            </a:extLst>
          </a:blip>
          <a:srcRect l="-1" r="-2837" b="74349"/>
          <a:stretch/>
        </p:blipFill>
        <p:spPr>
          <a:xfrm>
            <a:off x="3103726" y="3429000"/>
            <a:ext cx="2936548" cy="739942"/>
          </a:xfrm>
          <a:prstGeom prst="rect">
            <a:avLst/>
          </a:prstGeom>
        </p:spPr>
      </p:pic>
      <p:pic>
        <p:nvPicPr>
          <p:cNvPr id="9" name="Picture 8" descr="A table of mathematical equations&#10;&#10;Description automatically generated">
            <a:extLst>
              <a:ext uri="{FF2B5EF4-FFF2-40B4-BE49-F238E27FC236}">
                <a16:creationId xmlns:a16="http://schemas.microsoft.com/office/drawing/2014/main" id="{37C849DE-FBA0-E42C-23F6-5A54F0B4E7EC}"/>
              </a:ext>
            </a:extLst>
          </p:cNvPr>
          <p:cNvPicPr>
            <a:picLocks noChangeAspect="1"/>
          </p:cNvPicPr>
          <p:nvPr/>
        </p:nvPicPr>
        <p:blipFill rotWithShape="1">
          <a:blip r:embed="rId3">
            <a:extLst>
              <a:ext uri="{28A0092B-C50C-407E-A947-70E740481C1C}">
                <a14:useLocalDpi xmlns:a14="http://schemas.microsoft.com/office/drawing/2010/main" val="0"/>
              </a:ext>
            </a:extLst>
          </a:blip>
          <a:srcRect l="811" t="37259" r="-289" b="39315"/>
          <a:stretch/>
        </p:blipFill>
        <p:spPr>
          <a:xfrm>
            <a:off x="3134779" y="4328143"/>
            <a:ext cx="2874442" cy="683807"/>
          </a:xfrm>
          <a:prstGeom prst="rect">
            <a:avLst/>
          </a:prstGeom>
        </p:spPr>
      </p:pic>
      <p:pic>
        <p:nvPicPr>
          <p:cNvPr id="11" name="Picture 10" descr="A table of mathematical equations&#10;&#10;Description automatically generated">
            <a:extLst>
              <a:ext uri="{FF2B5EF4-FFF2-40B4-BE49-F238E27FC236}">
                <a16:creationId xmlns:a16="http://schemas.microsoft.com/office/drawing/2014/main" id="{8A9AFC61-FB76-CA1F-F4BC-94432619CA5D}"/>
              </a:ext>
            </a:extLst>
          </p:cNvPr>
          <p:cNvPicPr>
            <a:picLocks noChangeAspect="1"/>
          </p:cNvPicPr>
          <p:nvPr/>
        </p:nvPicPr>
        <p:blipFill rotWithShape="1">
          <a:blip r:embed="rId3">
            <a:extLst>
              <a:ext uri="{28A0092B-C50C-407E-A947-70E740481C1C}">
                <a14:useLocalDpi xmlns:a14="http://schemas.microsoft.com/office/drawing/2010/main" val="0"/>
              </a:ext>
            </a:extLst>
          </a:blip>
          <a:srcRect l="3587" t="73619" r="2921" b="2558"/>
          <a:stretch/>
        </p:blipFill>
        <p:spPr>
          <a:xfrm>
            <a:off x="3274142" y="5283730"/>
            <a:ext cx="2595716" cy="668182"/>
          </a:xfrm>
          <a:prstGeom prst="rect">
            <a:avLst/>
          </a:prstGeom>
        </p:spPr>
      </p:pic>
      <p:sp>
        <p:nvSpPr>
          <p:cNvPr id="6" name="Footer Placeholder 4">
            <a:extLst>
              <a:ext uri="{FF2B5EF4-FFF2-40B4-BE49-F238E27FC236}">
                <a16:creationId xmlns:a16="http://schemas.microsoft.com/office/drawing/2014/main" id="{7F426F56-8C4C-972A-74BB-81EE5BB548D7}"/>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7211051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18" y="895003"/>
                <a:ext cx="5226830" cy="4937133"/>
              </a:xfrm>
            </p:spPr>
            <p:txBody>
              <a:bodyPr/>
              <a:lstStyle/>
              <a:p>
                <a:pPr marL="0" indent="0">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conditions for this fault in phase domain are</a:t>
                </a:r>
              </a:p>
              <a:p>
                <a:pPr marL="0" indent="0" algn="ctr">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𝒄</m:t>
                        </m:r>
                      </m:sup>
                    </m:sSubSup>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indent="0" algn="just">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Transforming these conditions to sequence domain gives,</a:t>
                </a:r>
              </a:p>
              <a:p>
                <a:pPr marL="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a:t>
                </a:r>
              </a:p>
              <a:p>
                <a:pPr marL="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spcAft>
                    <a:spcPts val="1200"/>
                  </a:spcAft>
                  <a:buNone/>
                </a:pP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Simplifying gives,</a:t>
                </a:r>
              </a:p>
              <a:p>
                <a:pPr marL="0" indent="0" algn="just">
                  <a:spcBef>
                    <a:spcPts val="0"/>
                  </a:spcBef>
                  <a:spcAft>
                    <a:spcPts val="1200"/>
                  </a:spcAft>
                  <a:buNone/>
                </a:pPr>
                <a14:m>
                  <m:oMathPara xmlns:m="http://schemas.openxmlformats.org/officeDocument/2006/math">
                    <m:oMathParaPr>
                      <m:jc m:val="centerGroup"/>
                    </m:oMathParaPr>
                    <m:oMath xmlns:m="http://schemas.openxmlformats.org/officeDocument/2006/math">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d>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d>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or,</a:t>
                </a:r>
              </a:p>
              <a:p>
                <a:pPr marL="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spcAft>
                    <a:spcPts val="1200"/>
                  </a:spcAft>
                  <a:buNone/>
                </a:pPr>
                <a:endParaRPr lang="en-US" sz="1800" dirty="0">
                  <a:effectLst/>
                  <a:ea typeface="Calibri" panose="020F0502020204030204" pitchFamily="34" charset="0"/>
                  <a:cs typeface="Times New Roman" panose="02020603050405020304" pitchFamily="18" charset="0"/>
                </a:endParaRPr>
              </a:p>
              <a:p>
                <a:pPr marL="0" indent="0" algn="just">
                  <a:spcBef>
                    <a:spcPts val="0"/>
                  </a:spcBef>
                  <a:spcAft>
                    <a:spcPts val="1200"/>
                  </a:spcAft>
                  <a:buNone/>
                </a:pPr>
                <a:endPar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indent="0" algn="just">
                  <a:spcBef>
                    <a:spcPts val="0"/>
                  </a:spcBef>
                  <a:spcAft>
                    <a:spcPts val="1200"/>
                  </a:spcAft>
                  <a:buNone/>
                </a:pPr>
                <a:endParaRPr lang="en-US" sz="1800" dirty="0">
                  <a:solidFill>
                    <a:schemeClr val="tx1"/>
                  </a:solidFill>
                  <a:effectLst/>
                  <a:ea typeface="Calibri" panose="020F0502020204030204" pitchFamily="34" charset="0"/>
                  <a:cs typeface="Times New Roman" panose="02020603050405020304" pitchFamily="18" charset="0"/>
                </a:endParaRPr>
              </a:p>
              <a:p>
                <a:pPr marL="0" indent="0" algn="just">
                  <a:spcBef>
                    <a:spcPts val="0"/>
                  </a:spcBef>
                  <a:spcAft>
                    <a:spcPts val="1200"/>
                  </a:spcAft>
                  <a:buNone/>
                </a:pPr>
                <a:endParaRPr lang="en-US" sz="1800" dirty="0">
                  <a:solidFill>
                    <a:schemeClr val="tx1"/>
                  </a:solidFill>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18" y="895003"/>
                <a:ext cx="5226830" cy="4937133"/>
              </a:xfrm>
              <a:blipFill>
                <a:blip r:embed="rId2"/>
                <a:stretch>
                  <a:fillRect l="-933" t="-741" r="-933"/>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70</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8080641" cy="625471"/>
          </a:xfrm>
        </p:spPr>
        <p:txBody>
          <a:bodyPr/>
          <a:lstStyle/>
          <a:p>
            <a:r>
              <a:rPr lang="en-US" sz="2800" dirty="0"/>
              <a:t>7.6.2 DLG Fault</a:t>
            </a:r>
          </a:p>
        </p:txBody>
      </p:sp>
      <p:pic>
        <p:nvPicPr>
          <p:cNvPr id="9" name="Picture 8">
            <a:extLst>
              <a:ext uri="{FF2B5EF4-FFF2-40B4-BE49-F238E27FC236}">
                <a16:creationId xmlns:a16="http://schemas.microsoft.com/office/drawing/2014/main" id="{56E16AC7-BA4C-978E-D7CF-FF621608F476}"/>
              </a:ext>
            </a:extLst>
          </p:cNvPr>
          <p:cNvPicPr>
            <a:picLocks noChangeAspect="1"/>
          </p:cNvPicPr>
          <p:nvPr/>
        </p:nvPicPr>
        <p:blipFill>
          <a:blip r:embed="rId3"/>
          <a:stretch>
            <a:fillRect/>
          </a:stretch>
        </p:blipFill>
        <p:spPr>
          <a:xfrm>
            <a:off x="5501148" y="1193204"/>
            <a:ext cx="3503058" cy="2357131"/>
          </a:xfrm>
          <a:prstGeom prst="rect">
            <a:avLst/>
          </a:prstGeom>
        </p:spPr>
      </p:pic>
      <p:sp>
        <p:nvSpPr>
          <p:cNvPr id="10" name="TextBox 9">
            <a:extLst>
              <a:ext uri="{FF2B5EF4-FFF2-40B4-BE49-F238E27FC236}">
                <a16:creationId xmlns:a16="http://schemas.microsoft.com/office/drawing/2014/main" id="{2AB7BA06-1DF9-2831-9304-FDDB2D341D58}"/>
              </a:ext>
            </a:extLst>
          </p:cNvPr>
          <p:cNvSpPr txBox="1"/>
          <p:nvPr/>
        </p:nvSpPr>
        <p:spPr>
          <a:xfrm>
            <a:off x="5796116" y="3429000"/>
            <a:ext cx="3347884"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DLG fault in sequence domain.</a:t>
            </a:r>
            <a:endParaRPr lang="en-US" sz="1200" i="1" dirty="0">
              <a:latin typeface="Calibri" panose="020F0502020204030204" pitchFamily="34" charset="0"/>
              <a:cs typeface="Calibri" panose="020F0502020204030204" pitchFamily="34" charset="0"/>
            </a:endParaRPr>
          </a:p>
        </p:txBody>
      </p:sp>
      <p:sp>
        <p:nvSpPr>
          <p:cNvPr id="6" name="Footer Placeholder 4">
            <a:extLst>
              <a:ext uri="{FF2B5EF4-FFF2-40B4-BE49-F238E27FC236}">
                <a16:creationId xmlns:a16="http://schemas.microsoft.com/office/drawing/2014/main" id="{27961ABA-9A27-F69F-9DA5-9B7C8AC0407D}"/>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6716749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18" y="895003"/>
                <a:ext cx="5226830" cy="4937133"/>
              </a:xfrm>
            </p:spPr>
            <p:txBody>
              <a:bodyPr/>
              <a:lstStyle/>
              <a:p>
                <a:pPr marL="0" indent="0" algn="just">
                  <a:spcBef>
                    <a:spcPts val="0"/>
                  </a:spcBef>
                  <a:spcAft>
                    <a:spcPts val="1200"/>
                  </a:spcAft>
                  <a:buNone/>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Also,</a:t>
                </a:r>
              </a:p>
              <a:p>
                <a:pPr marL="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m:t>
                          </m:r>
                        </m:sup>
                      </m:sSubSup>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spcAft>
                    <a:spcPts val="1200"/>
                  </a:spcAft>
                  <a:buNone/>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or,</a:t>
                </a:r>
              </a:p>
              <a:p>
                <a:pPr marL="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e>
                      </m:d>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spcAft>
                    <a:spcPts val="1200"/>
                  </a:spcAft>
                  <a:buNone/>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Therefore,</a:t>
                </a:r>
              </a:p>
              <a:p>
                <a:pPr marL="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sup>
                      </m:sSubSup>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use conditions given by: </a:t>
                </a:r>
                <a14:m>
                  <m:oMath xmlns:m="http://schemas.openxmlformats.org/officeDocument/2006/math">
                    <m:m>
                      <m:mPr>
                        <m:plcHide m:val="on"/>
                        <m:mcs>
                          <m:mc>
                            <m:mcPr>
                              <m:count m:val="2"/>
                              <m:mcJc m:val="center"/>
                            </m:mcPr>
                          </m:mc>
                        </m:mcs>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r>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22</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r>
                        <m:e/>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𝑠𝑚</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𝑚𝑖</m:t>
                              </m:r>
                            </m:sup>
                          </m:sSubSup>
                        </m:e>
                      </m:mr>
                    </m:m>
                  </m:oMath>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spcAft>
                    <a:spcPts val="1200"/>
                  </a:spcAft>
                  <a:buNone/>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nd </a:t>
                </a:r>
                <a14:m>
                  <m:oMath xmlns:m="http://schemas.openxmlformats.org/officeDocument/2006/math">
                    <m:sSubSup>
                      <m:sSubSupPr>
                        <m:ctrlPr>
                          <a:rPr lang="en-US" sz="180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18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to create the circuit in sequence domain shown in the Figure .</a:t>
                </a:r>
              </a:p>
              <a:p>
                <a:pPr marL="0" indent="0" algn="ctr">
                  <a:spcBef>
                    <a:spcPts val="0"/>
                  </a:spcBef>
                  <a:spcAft>
                    <a:spcPts val="1200"/>
                  </a:spcAft>
                  <a:buNone/>
                </a:pPr>
                <a14:m>
                  <m:oMath xmlns:m="http://schemas.openxmlformats.org/officeDocument/2006/math">
                    <m:sSubSup>
                      <m:sSubSupPr>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e>
                        </m:d>
                      </m:den>
                    </m:f>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num>
                          <m:den>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den>
                        </m:f>
                      </m:den>
                    </m:f>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indent="0" algn="just">
                  <a:spcBef>
                    <a:spcPts val="0"/>
                  </a:spcBef>
                  <a:spcAft>
                    <a:spcPts val="1200"/>
                  </a:spcAft>
                  <a:buNone/>
                </a:pPr>
                <a:endPar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indent="0" algn="just">
                  <a:spcBef>
                    <a:spcPts val="0"/>
                  </a:spcBef>
                  <a:spcAft>
                    <a:spcPts val="1200"/>
                  </a:spcAft>
                  <a:buNone/>
                </a:pPr>
                <a:endParaRPr lang="en-US" sz="1800" dirty="0">
                  <a:solidFill>
                    <a:schemeClr val="tx1"/>
                  </a:solidFill>
                  <a:effectLst/>
                  <a:ea typeface="Calibri" panose="020F0502020204030204" pitchFamily="34" charset="0"/>
                  <a:cs typeface="Times New Roman" panose="02020603050405020304" pitchFamily="18" charset="0"/>
                </a:endParaRPr>
              </a:p>
              <a:p>
                <a:pPr marL="0" indent="0" algn="just">
                  <a:spcBef>
                    <a:spcPts val="0"/>
                  </a:spcBef>
                  <a:spcAft>
                    <a:spcPts val="1200"/>
                  </a:spcAft>
                  <a:buNone/>
                </a:pPr>
                <a:endParaRPr lang="en-US" sz="1800" dirty="0">
                  <a:solidFill>
                    <a:schemeClr val="tx1"/>
                  </a:solidFill>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18" y="895003"/>
                <a:ext cx="5226830" cy="4937133"/>
              </a:xfrm>
              <a:blipFill>
                <a:blip r:embed="rId2"/>
                <a:stretch>
                  <a:fillRect l="-933" t="-741" r="-933" b="-469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71</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8080641" cy="625471"/>
          </a:xfrm>
        </p:spPr>
        <p:txBody>
          <a:bodyPr/>
          <a:lstStyle/>
          <a:p>
            <a:r>
              <a:rPr lang="en-US" sz="2800" dirty="0"/>
              <a:t>7.6.2 DLG Fault</a:t>
            </a:r>
          </a:p>
        </p:txBody>
      </p:sp>
      <p:pic>
        <p:nvPicPr>
          <p:cNvPr id="9" name="Picture 8">
            <a:extLst>
              <a:ext uri="{FF2B5EF4-FFF2-40B4-BE49-F238E27FC236}">
                <a16:creationId xmlns:a16="http://schemas.microsoft.com/office/drawing/2014/main" id="{56E16AC7-BA4C-978E-D7CF-FF621608F476}"/>
              </a:ext>
            </a:extLst>
          </p:cNvPr>
          <p:cNvPicPr>
            <a:picLocks noChangeAspect="1"/>
          </p:cNvPicPr>
          <p:nvPr/>
        </p:nvPicPr>
        <p:blipFill>
          <a:blip r:embed="rId3"/>
          <a:stretch>
            <a:fillRect/>
          </a:stretch>
        </p:blipFill>
        <p:spPr>
          <a:xfrm>
            <a:off x="5353348" y="1219353"/>
            <a:ext cx="3650858" cy="2357131"/>
          </a:xfrm>
          <a:prstGeom prst="rect">
            <a:avLst/>
          </a:prstGeom>
        </p:spPr>
      </p:pic>
      <p:sp>
        <p:nvSpPr>
          <p:cNvPr id="10" name="TextBox 9">
            <a:extLst>
              <a:ext uri="{FF2B5EF4-FFF2-40B4-BE49-F238E27FC236}">
                <a16:creationId xmlns:a16="http://schemas.microsoft.com/office/drawing/2014/main" id="{2AB7BA06-1DF9-2831-9304-FDDB2D341D58}"/>
              </a:ext>
            </a:extLst>
          </p:cNvPr>
          <p:cNvSpPr txBox="1"/>
          <p:nvPr/>
        </p:nvSpPr>
        <p:spPr>
          <a:xfrm>
            <a:off x="5656322" y="3550335"/>
            <a:ext cx="3347884"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DLG fault in sequence domain.</a:t>
            </a:r>
            <a:endParaRPr lang="en-US" sz="1200" i="1" dirty="0">
              <a:latin typeface="Calibri" panose="020F0502020204030204" pitchFamily="34" charset="0"/>
              <a:cs typeface="Calibri" panose="020F0502020204030204" pitchFamily="34" charset="0"/>
            </a:endParaRPr>
          </a:p>
        </p:txBody>
      </p:sp>
      <p:sp>
        <p:nvSpPr>
          <p:cNvPr id="6" name="Footer Placeholder 4">
            <a:extLst>
              <a:ext uri="{FF2B5EF4-FFF2-40B4-BE49-F238E27FC236}">
                <a16:creationId xmlns:a16="http://schemas.microsoft.com/office/drawing/2014/main" id="{8460CB6D-0648-2170-FDDB-9868A0E4233D}"/>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756093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18" y="895003"/>
                <a:ext cx="5226830" cy="4937133"/>
              </a:xfrm>
            </p:spPr>
            <p:txBody>
              <a:bodyPr/>
              <a:lstStyle/>
              <a:p>
                <a:pPr marL="0" indent="0" algn="ctr">
                  <a:spcBef>
                    <a:spcPts val="0"/>
                  </a:spcBef>
                  <a:spcAft>
                    <a:spcPts val="1200"/>
                  </a:spcAft>
                  <a:buNone/>
                </a:pPr>
                <a14:m>
                  <m:oMath xmlns:m="http://schemas.openxmlformats.org/officeDocument/2006/math">
                    <m:sSubSup>
                      <m:sSubSupPr>
                        <m:ctrlPr>
                          <a:rPr lang="en-US" sz="1200" i="1" smtClean="0">
                            <a:solidFill>
                              <a:schemeClr val="tx1"/>
                            </a:solidFill>
                            <a:effectLst/>
                            <a:latin typeface="Cambria Math" panose="020405030504060302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200" i="1">
                            <a:solidFill>
                              <a:schemeClr val="tx1"/>
                            </a:solidFill>
                            <a:effectLst/>
                            <a:latin typeface="Cambria Math" panose="020405030504060302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d>
                      <m:dPr>
                        <m:ctrlPr>
                          <a:rPr lang="en-US" sz="1200" i="1">
                            <a:solidFill>
                              <a:schemeClr val="tx1"/>
                            </a:solidFill>
                            <a:effectLst/>
                            <a:latin typeface="Cambria Math" panose="02040503050406030204" pitchFamily="18" charset="0"/>
                          </a:rPr>
                        </m:ctrlPr>
                      </m:dPr>
                      <m:e>
                        <m:f>
                          <m:fPr>
                            <m:ctrlPr>
                              <a:rPr lang="en-US" sz="1200" i="1">
                                <a:solidFill>
                                  <a:schemeClr val="tx1"/>
                                </a:solidFill>
                                <a:effectLst/>
                                <a:latin typeface="Cambria Math" panose="02040503050406030204" pitchFamily="18" charset="0"/>
                              </a:rPr>
                            </m:ctrlPr>
                          </m:fPr>
                          <m:num>
                            <m:sSubSup>
                              <m:sSubSupPr>
                                <m:ctrlPr>
                                  <a:rPr lang="en-US" sz="1200" i="1">
                                    <a:solidFill>
                                      <a:schemeClr val="tx1"/>
                                    </a:solidFill>
                                    <a:effectLst/>
                                    <a:latin typeface="Cambria Math" panose="020405030504060302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num>
                          <m:den>
                            <m:sSubSup>
                              <m:sSubSupPr>
                                <m:ctrlPr>
                                  <a:rPr lang="en-US" sz="1200" i="1">
                                    <a:solidFill>
                                      <a:schemeClr val="tx1"/>
                                    </a:solidFill>
                                    <a:effectLst/>
                                    <a:latin typeface="Cambria Math" panose="020405030504060302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200" i="1">
                                    <a:solidFill>
                                      <a:schemeClr val="tx1"/>
                                    </a:solidFill>
                                    <a:effectLst/>
                                    <a:latin typeface="Cambria Math" panose="020405030504060302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den>
                        </m:f>
                      </m:e>
                    </m:d>
                  </m:oMath>
                </a14:m>
                <a:r>
                  <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p>
              <a:p>
                <a:pPr marL="0" indent="0">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d,</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ctr">
                  <a:spcBef>
                    <a:spcPts val="0"/>
                  </a:spcBef>
                  <a:spcAft>
                    <a:spcPts val="1200"/>
                  </a:spcAft>
                  <a:buNone/>
                </a:pPr>
                <a14:m>
                  <m:oMath xmlns:m="http://schemas.openxmlformats.org/officeDocument/2006/math">
                    <m:sSubSup>
                      <m:sSubSupPr>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num>
                          <m:den>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den>
                        </m:f>
                      </m:e>
                    </m:d>
                  </m:oMath>
                </a14:m>
                <a:r>
                  <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p>
              <a:p>
                <a:pPr marL="0" indent="0">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sequence currents and voltages can be transformed to the phase domain using the relevant equations.</a:t>
                </a:r>
              </a:p>
              <a:p>
                <a:pPr marL="0" indent="0">
                  <a:spcBef>
                    <a:spcPts val="0"/>
                  </a:spcBef>
                  <a:spcAft>
                    <a:spcPts val="1200"/>
                  </a:spcAft>
                  <a:buNone/>
                </a:pPr>
                <a:endPar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indent="0">
                  <a:spcBef>
                    <a:spcPts val="0"/>
                  </a:spcBef>
                  <a:spcAft>
                    <a:spcPts val="1200"/>
                  </a:spcAft>
                  <a:buNone/>
                </a:pPr>
                <a:endPar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indent="0" algn="just">
                  <a:spcBef>
                    <a:spcPts val="0"/>
                  </a:spcBef>
                  <a:spcAft>
                    <a:spcPts val="1200"/>
                  </a:spcAft>
                  <a:buNone/>
                </a:pPr>
                <a:endParaRPr lang="en-US" sz="1800" dirty="0">
                  <a:solidFill>
                    <a:schemeClr val="tx1"/>
                  </a:solidFill>
                  <a:effectLst/>
                  <a:ea typeface="Calibri" panose="020F0502020204030204" pitchFamily="34" charset="0"/>
                  <a:cs typeface="Times New Roman" panose="02020603050405020304" pitchFamily="18" charset="0"/>
                </a:endParaRPr>
              </a:p>
              <a:p>
                <a:pPr marL="0" indent="0" algn="just">
                  <a:spcBef>
                    <a:spcPts val="0"/>
                  </a:spcBef>
                  <a:spcAft>
                    <a:spcPts val="1200"/>
                  </a:spcAft>
                  <a:buNone/>
                </a:pPr>
                <a:endParaRPr lang="en-US" sz="1800" dirty="0">
                  <a:solidFill>
                    <a:schemeClr val="tx1"/>
                  </a:solidFill>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18" y="895003"/>
                <a:ext cx="5226830" cy="4937133"/>
              </a:xfrm>
              <a:blipFill>
                <a:blip r:embed="rId2"/>
                <a:stretch>
                  <a:fillRect l="-933"/>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72</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8080641" cy="625471"/>
          </a:xfrm>
        </p:spPr>
        <p:txBody>
          <a:bodyPr/>
          <a:lstStyle/>
          <a:p>
            <a:r>
              <a:rPr lang="en-US" sz="2800" dirty="0"/>
              <a:t>7.6.2 DLG Fault</a:t>
            </a:r>
          </a:p>
        </p:txBody>
      </p:sp>
      <p:pic>
        <p:nvPicPr>
          <p:cNvPr id="9" name="Picture 8">
            <a:extLst>
              <a:ext uri="{FF2B5EF4-FFF2-40B4-BE49-F238E27FC236}">
                <a16:creationId xmlns:a16="http://schemas.microsoft.com/office/drawing/2014/main" id="{56E16AC7-BA4C-978E-D7CF-FF621608F476}"/>
              </a:ext>
            </a:extLst>
          </p:cNvPr>
          <p:cNvPicPr>
            <a:picLocks noChangeAspect="1"/>
          </p:cNvPicPr>
          <p:nvPr/>
        </p:nvPicPr>
        <p:blipFill>
          <a:blip r:embed="rId3"/>
          <a:stretch>
            <a:fillRect/>
          </a:stretch>
        </p:blipFill>
        <p:spPr>
          <a:xfrm>
            <a:off x="5353348" y="1219353"/>
            <a:ext cx="3650858" cy="2357131"/>
          </a:xfrm>
          <a:prstGeom prst="rect">
            <a:avLst/>
          </a:prstGeom>
        </p:spPr>
      </p:pic>
      <p:sp>
        <p:nvSpPr>
          <p:cNvPr id="10" name="TextBox 9">
            <a:extLst>
              <a:ext uri="{FF2B5EF4-FFF2-40B4-BE49-F238E27FC236}">
                <a16:creationId xmlns:a16="http://schemas.microsoft.com/office/drawing/2014/main" id="{2AB7BA06-1DF9-2831-9304-FDDB2D341D58}"/>
              </a:ext>
            </a:extLst>
          </p:cNvPr>
          <p:cNvSpPr txBox="1"/>
          <p:nvPr/>
        </p:nvSpPr>
        <p:spPr>
          <a:xfrm>
            <a:off x="5656322" y="3550335"/>
            <a:ext cx="3347884"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DLG fault in sequence domain.</a:t>
            </a:r>
            <a:endParaRPr lang="en-US" sz="1200" i="1" dirty="0">
              <a:latin typeface="Calibri" panose="020F0502020204030204" pitchFamily="34" charset="0"/>
              <a:cs typeface="Calibri" panose="020F0502020204030204" pitchFamily="34" charset="0"/>
            </a:endParaRPr>
          </a:p>
        </p:txBody>
      </p:sp>
      <p:sp>
        <p:nvSpPr>
          <p:cNvPr id="6" name="Footer Placeholder 4">
            <a:extLst>
              <a:ext uri="{FF2B5EF4-FFF2-40B4-BE49-F238E27FC236}">
                <a16:creationId xmlns:a16="http://schemas.microsoft.com/office/drawing/2014/main" id="{99F1E825-C41E-9038-BED6-DCD0892FBE19}"/>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6110114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20" y="777871"/>
                <a:ext cx="5226830" cy="4937133"/>
              </a:xfrm>
            </p:spPr>
            <p:txBody>
              <a:bodyPr/>
              <a:lstStyle/>
              <a:p>
                <a:pPr algn="just"/>
                <a:r>
                  <a:rPr lang="en-US" sz="1800" dirty="0">
                    <a:solidFill>
                      <a:schemeClr val="tx1"/>
                    </a:solidFill>
                    <a:latin typeface="Calibri" panose="020F0502020204030204" pitchFamily="34" charset="0"/>
                    <a:cs typeface="Calibri" panose="020F0502020204030204" pitchFamily="34" charset="0"/>
                  </a:rPr>
                  <a:t>The conditions for this fault in phase domain are </a:t>
                </a:r>
                <a14:m>
                  <m:oMath xmlns:m="http://schemas.openxmlformats.org/officeDocument/2006/math">
                    <m:sSubSup>
                      <m:sSubSupPr>
                        <m:ctrlPr>
                          <a:rPr lang="en-US" sz="1800" i="1">
                            <a:solidFill>
                              <a:schemeClr val="tx1"/>
                            </a:solidFill>
                            <a:latin typeface="Cambria Math" panose="02040503050406030204" pitchFamily="18" charset="0"/>
                          </a:rPr>
                        </m:ctrlPr>
                      </m:sSubSupPr>
                      <m:e>
                        <m:r>
                          <a:rPr lang="en-US" sz="1800" b="1" i="1">
                            <a:solidFill>
                              <a:schemeClr val="tx1"/>
                            </a:solidFill>
                            <a:latin typeface="Cambria Math" panose="02040503050406030204" pitchFamily="18" charset="0"/>
                          </a:rPr>
                          <m:t>𝑰</m:t>
                        </m:r>
                      </m:e>
                      <m:sub>
                        <m:r>
                          <a:rPr lang="en-US" sz="1800" i="1">
                            <a:solidFill>
                              <a:schemeClr val="tx1"/>
                            </a:solidFill>
                            <a:latin typeface="Cambria Math" panose="02040503050406030204" pitchFamily="18" charset="0"/>
                          </a:rPr>
                          <m:t>𝑖</m:t>
                        </m:r>
                      </m:sub>
                      <m:sup>
                        <m:r>
                          <a:rPr lang="en-US" sz="1800" b="1" i="1">
                            <a:solidFill>
                              <a:schemeClr val="tx1"/>
                            </a:solidFill>
                            <a:latin typeface="Cambria Math" panose="02040503050406030204" pitchFamily="18" charset="0"/>
                          </a:rPr>
                          <m:t>𝒃𝑭</m:t>
                        </m:r>
                      </m:sup>
                    </m:sSubSup>
                    <m:r>
                      <a:rPr lang="en-US" sz="1800">
                        <a:solidFill>
                          <a:schemeClr val="tx1"/>
                        </a:solidFill>
                        <a:latin typeface="Cambria Math" panose="02040503050406030204" pitchFamily="18" charset="0"/>
                      </a:rPr>
                      <m:t>=</m:t>
                    </m:r>
                    <m:sSubSup>
                      <m:sSubSupPr>
                        <m:ctrlPr>
                          <a:rPr lang="en-US" sz="1800" i="1">
                            <a:solidFill>
                              <a:schemeClr val="tx1"/>
                            </a:solidFill>
                            <a:latin typeface="Cambria Math" panose="02040503050406030204" pitchFamily="18" charset="0"/>
                          </a:rPr>
                        </m:ctrlPr>
                      </m:sSubSupPr>
                      <m:e>
                        <m:r>
                          <a:rPr lang="en-US" sz="1800" b="1" i="1">
                            <a:solidFill>
                              <a:schemeClr val="tx1"/>
                            </a:solidFill>
                            <a:latin typeface="Cambria Math" panose="02040503050406030204" pitchFamily="18" charset="0"/>
                          </a:rPr>
                          <m:t>𝑰</m:t>
                        </m:r>
                      </m:e>
                      <m:sub>
                        <m:r>
                          <a:rPr lang="en-US" sz="1800" b="1" i="1">
                            <a:solidFill>
                              <a:schemeClr val="tx1"/>
                            </a:solidFill>
                            <a:latin typeface="Cambria Math" panose="02040503050406030204" pitchFamily="18" charset="0"/>
                          </a:rPr>
                          <m:t>𝒊</m:t>
                        </m:r>
                      </m:sub>
                      <m:sup>
                        <m:r>
                          <a:rPr lang="en-US" sz="1800" b="1" i="1">
                            <a:solidFill>
                              <a:schemeClr val="tx1"/>
                            </a:solidFill>
                            <a:latin typeface="Cambria Math" panose="02040503050406030204" pitchFamily="18" charset="0"/>
                          </a:rPr>
                          <m:t>𝒄𝑭</m:t>
                        </m:r>
                      </m:sup>
                    </m:sSubSup>
                    <m:r>
                      <a:rPr lang="en-US" sz="1800">
                        <a:solidFill>
                          <a:schemeClr val="tx1"/>
                        </a:solidFill>
                        <a:latin typeface="Cambria Math" panose="02040503050406030204" pitchFamily="18" charset="0"/>
                      </a:rPr>
                      <m:t>=0</m:t>
                    </m:r>
                  </m:oMath>
                </a14:m>
                <a:r>
                  <a:rPr lang="en-US" sz="1800" dirty="0">
                    <a:solidFill>
                      <a:schemeClr val="tx1"/>
                    </a:solidFill>
                    <a:latin typeface="Calibri" panose="020F0502020204030204" pitchFamily="34" charset="0"/>
                    <a:cs typeface="Calibri" panose="020F0502020204030204" pitchFamily="34" charset="0"/>
                  </a:rPr>
                  <a:t> and </a:t>
                </a:r>
                <a14:m>
                  <m:oMath xmlns:m="http://schemas.openxmlformats.org/officeDocument/2006/math">
                    <m:sSubSup>
                      <m:sSubSupPr>
                        <m:ctrlPr>
                          <a:rPr lang="en-US" sz="1800" i="1">
                            <a:solidFill>
                              <a:schemeClr val="tx1"/>
                            </a:solidFill>
                            <a:latin typeface="Cambria Math" panose="02040503050406030204" pitchFamily="18" charset="0"/>
                          </a:rPr>
                        </m:ctrlPr>
                      </m:sSubSupPr>
                      <m:e>
                        <m:r>
                          <a:rPr lang="en-US" sz="1800" b="1" i="1">
                            <a:solidFill>
                              <a:schemeClr val="tx1"/>
                            </a:solidFill>
                            <a:latin typeface="Cambria Math" panose="02040503050406030204" pitchFamily="18" charset="0"/>
                          </a:rPr>
                          <m:t>𝑽</m:t>
                        </m:r>
                      </m:e>
                      <m:sub>
                        <m:r>
                          <a:rPr lang="en-US" sz="1800" i="1">
                            <a:solidFill>
                              <a:schemeClr val="tx1"/>
                            </a:solidFill>
                            <a:latin typeface="Cambria Math" panose="02040503050406030204" pitchFamily="18" charset="0"/>
                          </a:rPr>
                          <m:t>𝑖</m:t>
                        </m:r>
                      </m:sub>
                      <m:sup>
                        <m:r>
                          <a:rPr lang="en-US" sz="1800" b="1" i="1">
                            <a:solidFill>
                              <a:schemeClr val="tx1"/>
                            </a:solidFill>
                            <a:latin typeface="Cambria Math" panose="02040503050406030204" pitchFamily="18" charset="0"/>
                          </a:rPr>
                          <m:t>𝒂</m:t>
                        </m:r>
                      </m:sup>
                    </m:sSubSup>
                    <m:r>
                      <a:rPr lang="en-US" sz="1800">
                        <a:solidFill>
                          <a:schemeClr val="tx1"/>
                        </a:solidFill>
                        <a:latin typeface="Cambria Math" panose="02040503050406030204" pitchFamily="18" charset="0"/>
                      </a:rPr>
                      <m:t>=0</m:t>
                    </m:r>
                  </m:oMath>
                </a14:m>
                <a:r>
                  <a:rPr lang="en-US" sz="1800" dirty="0">
                    <a:solidFill>
                      <a:schemeClr val="tx1"/>
                    </a:solidFill>
                    <a:latin typeface="Calibri" panose="020F0502020204030204" pitchFamily="34" charset="0"/>
                    <a:cs typeface="Calibri" panose="020F0502020204030204" pitchFamily="34" charset="0"/>
                  </a:rPr>
                  <a:t>. </a:t>
                </a:r>
              </a:p>
              <a:p>
                <a:pPr algn="just"/>
                <a:r>
                  <a:rPr lang="en-US" sz="1800" dirty="0">
                    <a:solidFill>
                      <a:schemeClr val="tx1"/>
                    </a:solidFill>
                    <a:latin typeface="Calibri" panose="020F0502020204030204" pitchFamily="34" charset="0"/>
                    <a:cs typeface="Calibri" panose="020F0502020204030204" pitchFamily="34" charset="0"/>
                  </a:rPr>
                  <a:t>Transforming these conditions to sequence domain gives</a:t>
                </a:r>
              </a:p>
              <a:p>
                <a:pPr marL="0" indent="0" algn="just">
                  <a:buNone/>
                </a:pPr>
                <a14:m>
                  <m:oMathPara xmlns:m="http://schemas.openxmlformats.org/officeDocument/2006/math">
                    <m:oMathParaPr>
                      <m:jc m:val="centerGroup"/>
                    </m:oMathParaPr>
                    <m:oMath xmlns:m="http://schemas.openxmlformats.org/officeDocument/2006/math">
                      <m:d>
                        <m:dPr>
                          <m:begChr m:val="["/>
                          <m:endChr m:val="]"/>
                          <m:ctrlPr>
                            <a:rPr lang="en-US" sz="1800" i="1">
                              <a:solidFill>
                                <a:schemeClr val="tx1"/>
                              </a:solidFill>
                              <a:latin typeface="Cambria Math" panose="02040503050406030204" pitchFamily="18" charset="0"/>
                            </a:rPr>
                          </m:ctrlPr>
                        </m:dPr>
                        <m:e>
                          <m:m>
                            <m:mPr>
                              <m:plcHide m:val="on"/>
                              <m:mcs>
                                <m:mc>
                                  <m:mcPr>
                                    <m:count m:val="1"/>
                                    <m:mcJc m:val="center"/>
                                  </m:mcPr>
                                </m:mc>
                              </m:mcs>
                              <m:ctrlPr>
                                <a:rPr lang="en-US" sz="1800" i="1">
                                  <a:solidFill>
                                    <a:schemeClr val="tx1"/>
                                  </a:solidFill>
                                  <a:latin typeface="Cambria Math" panose="02040503050406030204" pitchFamily="18" charset="0"/>
                                </a:rPr>
                              </m:ctrlPr>
                            </m:mPr>
                            <m:mr>
                              <m:e>
                                <m:sSubSup>
                                  <m:sSubSupPr>
                                    <m:ctrlPr>
                                      <a:rPr lang="en-US" sz="1800" i="1">
                                        <a:solidFill>
                                          <a:schemeClr val="tx1"/>
                                        </a:solidFill>
                                        <a:latin typeface="Cambria Math" panose="02040503050406030204" pitchFamily="18" charset="0"/>
                                      </a:rPr>
                                    </m:ctrlPr>
                                  </m:sSubSupPr>
                                  <m:e>
                                    <m:r>
                                      <a:rPr lang="en-US" sz="1800" i="1">
                                        <a:solidFill>
                                          <a:schemeClr val="tx1"/>
                                        </a:solidFill>
                                        <a:latin typeface="Cambria Math" panose="02040503050406030204" pitchFamily="18" charset="0"/>
                                      </a:rPr>
                                      <m:t>𝐼</m:t>
                                    </m:r>
                                  </m:e>
                                  <m:sub>
                                    <m:r>
                                      <a:rPr lang="en-US" sz="1800">
                                        <a:solidFill>
                                          <a:schemeClr val="tx1"/>
                                        </a:solidFill>
                                        <a:latin typeface="Cambria Math" panose="02040503050406030204" pitchFamily="18" charset="0"/>
                                      </a:rPr>
                                      <m:t>0</m:t>
                                    </m:r>
                                  </m:sub>
                                  <m:sup>
                                    <m:r>
                                      <a:rPr lang="en-US" sz="1800" i="1">
                                        <a:solidFill>
                                          <a:schemeClr val="tx1"/>
                                        </a:solidFill>
                                        <a:latin typeface="Cambria Math" panose="02040503050406030204" pitchFamily="18" charset="0"/>
                                      </a:rPr>
                                      <m:t>𝐹</m:t>
                                    </m:r>
                                  </m:sup>
                                </m:sSubSup>
                              </m:e>
                            </m:mr>
                            <m:mr>
                              <m:e>
                                <m:sSubSup>
                                  <m:sSubSupPr>
                                    <m:ctrlPr>
                                      <a:rPr lang="en-US" sz="1800" i="1">
                                        <a:solidFill>
                                          <a:schemeClr val="tx1"/>
                                        </a:solidFill>
                                        <a:latin typeface="Cambria Math" panose="02040503050406030204" pitchFamily="18" charset="0"/>
                                      </a:rPr>
                                    </m:ctrlPr>
                                  </m:sSubSupPr>
                                  <m:e>
                                    <m:r>
                                      <a:rPr lang="en-US" sz="1800" i="1">
                                        <a:solidFill>
                                          <a:schemeClr val="tx1"/>
                                        </a:solidFill>
                                        <a:latin typeface="Cambria Math" panose="02040503050406030204" pitchFamily="18" charset="0"/>
                                      </a:rPr>
                                      <m:t>𝐼</m:t>
                                    </m:r>
                                  </m:e>
                                  <m:sub>
                                    <m:r>
                                      <a:rPr lang="en-US" sz="1800">
                                        <a:solidFill>
                                          <a:schemeClr val="tx1"/>
                                        </a:solidFill>
                                        <a:latin typeface="Cambria Math" panose="02040503050406030204" pitchFamily="18" charset="0"/>
                                      </a:rPr>
                                      <m:t>1</m:t>
                                    </m:r>
                                  </m:sub>
                                  <m:sup>
                                    <m:r>
                                      <a:rPr lang="en-US" sz="1800" i="1">
                                        <a:solidFill>
                                          <a:schemeClr val="tx1"/>
                                        </a:solidFill>
                                        <a:latin typeface="Cambria Math" panose="02040503050406030204" pitchFamily="18" charset="0"/>
                                      </a:rPr>
                                      <m:t>𝐹</m:t>
                                    </m:r>
                                  </m:sup>
                                </m:sSubSup>
                              </m:e>
                            </m:mr>
                            <m:mr>
                              <m:e>
                                <m:sSubSup>
                                  <m:sSubSupPr>
                                    <m:ctrlPr>
                                      <a:rPr lang="en-US" sz="1800" i="1">
                                        <a:solidFill>
                                          <a:schemeClr val="tx1"/>
                                        </a:solidFill>
                                        <a:latin typeface="Cambria Math" panose="02040503050406030204" pitchFamily="18" charset="0"/>
                                      </a:rPr>
                                    </m:ctrlPr>
                                  </m:sSubSupPr>
                                  <m:e>
                                    <m:r>
                                      <a:rPr lang="en-US" sz="1800" i="1">
                                        <a:solidFill>
                                          <a:schemeClr val="tx1"/>
                                        </a:solidFill>
                                        <a:latin typeface="Cambria Math" panose="02040503050406030204" pitchFamily="18" charset="0"/>
                                      </a:rPr>
                                      <m:t>𝐼</m:t>
                                    </m:r>
                                  </m:e>
                                  <m:sub>
                                    <m:r>
                                      <a:rPr lang="en-US" sz="1800">
                                        <a:solidFill>
                                          <a:schemeClr val="tx1"/>
                                        </a:solidFill>
                                        <a:latin typeface="Cambria Math" panose="02040503050406030204" pitchFamily="18" charset="0"/>
                                      </a:rPr>
                                      <m:t>2</m:t>
                                    </m:r>
                                  </m:sub>
                                  <m:sup>
                                    <m:r>
                                      <a:rPr lang="en-US" sz="1800" i="1">
                                        <a:solidFill>
                                          <a:schemeClr val="tx1"/>
                                        </a:solidFill>
                                        <a:latin typeface="Cambria Math" panose="02040503050406030204" pitchFamily="18" charset="0"/>
                                      </a:rPr>
                                      <m:t>𝐹</m:t>
                                    </m:r>
                                  </m:sup>
                                </m:sSubSup>
                              </m:e>
                            </m:mr>
                          </m:m>
                        </m:e>
                      </m:d>
                      <m:r>
                        <a:rPr lang="en-US" sz="1800">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r>
                            <a:rPr lang="en-US" sz="1800">
                              <a:solidFill>
                                <a:schemeClr val="tx1"/>
                              </a:solidFill>
                              <a:latin typeface="Cambria Math" panose="02040503050406030204" pitchFamily="18" charset="0"/>
                            </a:rPr>
                            <m:t>1</m:t>
                          </m:r>
                        </m:num>
                        <m:den>
                          <m:r>
                            <a:rPr lang="en-US" sz="1800">
                              <a:solidFill>
                                <a:schemeClr val="tx1"/>
                              </a:solidFill>
                              <a:latin typeface="Cambria Math" panose="02040503050406030204" pitchFamily="18" charset="0"/>
                            </a:rPr>
                            <m:t>3</m:t>
                          </m:r>
                        </m:den>
                      </m:f>
                      <m:d>
                        <m:dPr>
                          <m:begChr m:val="["/>
                          <m:endChr m:val="]"/>
                          <m:ctrlPr>
                            <a:rPr lang="en-US" sz="1800" i="1">
                              <a:solidFill>
                                <a:schemeClr val="tx1"/>
                              </a:solidFill>
                              <a:latin typeface="Cambria Math" panose="02040503050406030204" pitchFamily="18" charset="0"/>
                            </a:rPr>
                          </m:ctrlPr>
                        </m:dPr>
                        <m:e>
                          <m:m>
                            <m:mPr>
                              <m:plcHide m:val="on"/>
                              <m:mcs>
                                <m:mc>
                                  <m:mcPr>
                                    <m:count m:val="3"/>
                                    <m:mcJc m:val="center"/>
                                  </m:mcPr>
                                </m:mc>
                              </m:mcs>
                              <m:ctrlPr>
                                <a:rPr lang="en-US" sz="1800" i="1">
                                  <a:solidFill>
                                    <a:schemeClr val="tx1"/>
                                  </a:solidFill>
                                  <a:latin typeface="Cambria Math" panose="02040503050406030204" pitchFamily="18" charset="0"/>
                                </a:rPr>
                              </m:ctrlPr>
                            </m:mPr>
                            <m:mr>
                              <m:e>
                                <m:r>
                                  <a:rPr lang="en-US" sz="1800">
                                    <a:solidFill>
                                      <a:schemeClr val="tx1"/>
                                    </a:solidFill>
                                    <a:latin typeface="Cambria Math" panose="02040503050406030204" pitchFamily="18" charset="0"/>
                                  </a:rPr>
                                  <m:t>1</m:t>
                                </m:r>
                              </m:e>
                              <m:e>
                                <m:r>
                                  <a:rPr lang="en-US" sz="1800">
                                    <a:solidFill>
                                      <a:schemeClr val="tx1"/>
                                    </a:solidFill>
                                    <a:latin typeface="Cambria Math" panose="02040503050406030204" pitchFamily="18" charset="0"/>
                                  </a:rPr>
                                  <m:t>1</m:t>
                                </m:r>
                              </m:e>
                              <m:e>
                                <m:r>
                                  <a:rPr lang="en-US" sz="1800">
                                    <a:solidFill>
                                      <a:schemeClr val="tx1"/>
                                    </a:solidFill>
                                    <a:latin typeface="Cambria Math" panose="02040503050406030204" pitchFamily="18" charset="0"/>
                                  </a:rPr>
                                  <m:t>1</m:t>
                                </m:r>
                              </m:e>
                            </m:mr>
                            <m:mr>
                              <m:e>
                                <m:r>
                                  <a:rPr lang="en-US" sz="1800">
                                    <a:solidFill>
                                      <a:schemeClr val="tx1"/>
                                    </a:solidFill>
                                    <a:latin typeface="Cambria Math" panose="02040503050406030204" pitchFamily="18" charset="0"/>
                                  </a:rPr>
                                  <m:t>1</m:t>
                                </m:r>
                              </m:e>
                              <m:e>
                                <m:r>
                                  <a:rPr lang="en-US" sz="1800" i="1">
                                    <a:solidFill>
                                      <a:schemeClr val="tx1"/>
                                    </a:solidFill>
                                    <a:latin typeface="Cambria Math" panose="02040503050406030204" pitchFamily="18" charset="0"/>
                                  </a:rPr>
                                  <m:t>𝑎</m:t>
                                </m:r>
                              </m:e>
                              <m:e>
                                <m:sSup>
                                  <m:sSupPr>
                                    <m:ctrlPr>
                                      <a:rPr lang="en-US" sz="1800" i="1">
                                        <a:solidFill>
                                          <a:schemeClr val="tx1"/>
                                        </a:solidFill>
                                        <a:latin typeface="Cambria Math" panose="02040503050406030204" pitchFamily="18" charset="0"/>
                                      </a:rPr>
                                    </m:ctrlPr>
                                  </m:sSupPr>
                                  <m:e>
                                    <m:r>
                                      <a:rPr lang="en-US" sz="1800" i="1">
                                        <a:solidFill>
                                          <a:schemeClr val="tx1"/>
                                        </a:solidFill>
                                        <a:latin typeface="Cambria Math" panose="02040503050406030204" pitchFamily="18" charset="0"/>
                                      </a:rPr>
                                      <m:t>𝑎</m:t>
                                    </m:r>
                                  </m:e>
                                  <m:sup>
                                    <m:r>
                                      <a:rPr lang="en-US" sz="1800">
                                        <a:solidFill>
                                          <a:schemeClr val="tx1"/>
                                        </a:solidFill>
                                        <a:latin typeface="Cambria Math" panose="02040503050406030204" pitchFamily="18" charset="0"/>
                                      </a:rPr>
                                      <m:t>2</m:t>
                                    </m:r>
                                  </m:sup>
                                </m:sSup>
                              </m:e>
                            </m:mr>
                            <m:mr>
                              <m:e>
                                <m:r>
                                  <a:rPr lang="en-US" sz="1800">
                                    <a:solidFill>
                                      <a:schemeClr val="tx1"/>
                                    </a:solidFill>
                                    <a:latin typeface="Cambria Math" panose="02040503050406030204" pitchFamily="18" charset="0"/>
                                  </a:rPr>
                                  <m:t>1</m:t>
                                </m:r>
                              </m:e>
                              <m:e>
                                <m:sSup>
                                  <m:sSupPr>
                                    <m:ctrlPr>
                                      <a:rPr lang="en-US" sz="1800" i="1">
                                        <a:solidFill>
                                          <a:schemeClr val="tx1"/>
                                        </a:solidFill>
                                        <a:latin typeface="Cambria Math" panose="02040503050406030204" pitchFamily="18" charset="0"/>
                                      </a:rPr>
                                    </m:ctrlPr>
                                  </m:sSupPr>
                                  <m:e>
                                    <m:r>
                                      <a:rPr lang="en-US" sz="1800" i="1">
                                        <a:solidFill>
                                          <a:schemeClr val="tx1"/>
                                        </a:solidFill>
                                        <a:latin typeface="Cambria Math" panose="02040503050406030204" pitchFamily="18" charset="0"/>
                                      </a:rPr>
                                      <m:t>𝑎</m:t>
                                    </m:r>
                                  </m:e>
                                  <m:sup>
                                    <m:r>
                                      <a:rPr lang="en-US" sz="1800">
                                        <a:solidFill>
                                          <a:schemeClr val="tx1"/>
                                        </a:solidFill>
                                        <a:latin typeface="Cambria Math" panose="02040503050406030204" pitchFamily="18" charset="0"/>
                                      </a:rPr>
                                      <m:t>2</m:t>
                                    </m:r>
                                  </m:sup>
                                </m:sSup>
                              </m:e>
                              <m:e>
                                <m:r>
                                  <a:rPr lang="en-US" sz="1800" i="1">
                                    <a:solidFill>
                                      <a:schemeClr val="tx1"/>
                                    </a:solidFill>
                                    <a:latin typeface="Cambria Math" panose="02040503050406030204" pitchFamily="18" charset="0"/>
                                  </a:rPr>
                                  <m:t>𝑎</m:t>
                                </m:r>
                              </m:e>
                            </m:mr>
                          </m:m>
                        </m:e>
                      </m:d>
                      <m:d>
                        <m:dPr>
                          <m:begChr m:val="["/>
                          <m:endChr m:val="]"/>
                          <m:ctrlPr>
                            <a:rPr lang="en-US" sz="1800" i="1">
                              <a:solidFill>
                                <a:schemeClr val="tx1"/>
                              </a:solidFill>
                              <a:latin typeface="Cambria Math" panose="02040503050406030204" pitchFamily="18" charset="0"/>
                            </a:rPr>
                          </m:ctrlPr>
                        </m:dPr>
                        <m:e>
                          <m:m>
                            <m:mPr>
                              <m:plcHide m:val="on"/>
                              <m:mcs>
                                <m:mc>
                                  <m:mcPr>
                                    <m:count m:val="1"/>
                                    <m:mcJc m:val="center"/>
                                  </m:mcPr>
                                </m:mc>
                              </m:mcs>
                              <m:ctrlPr>
                                <a:rPr lang="en-US" sz="1800" i="1">
                                  <a:solidFill>
                                    <a:schemeClr val="tx1"/>
                                  </a:solidFill>
                                  <a:latin typeface="Cambria Math" panose="02040503050406030204" pitchFamily="18" charset="0"/>
                                </a:rPr>
                              </m:ctrlPr>
                            </m:mPr>
                            <m:mr>
                              <m:e>
                                <m:sSubSup>
                                  <m:sSubSupPr>
                                    <m:ctrlPr>
                                      <a:rPr lang="en-US" sz="1800" i="1">
                                        <a:solidFill>
                                          <a:schemeClr val="tx1"/>
                                        </a:solidFill>
                                        <a:latin typeface="Cambria Math" panose="02040503050406030204" pitchFamily="18" charset="0"/>
                                      </a:rPr>
                                    </m:ctrlPr>
                                  </m:sSubSupPr>
                                  <m:e>
                                    <m:r>
                                      <a:rPr lang="en-US" sz="1800" i="1">
                                        <a:solidFill>
                                          <a:schemeClr val="tx1"/>
                                        </a:solidFill>
                                        <a:latin typeface="Cambria Math" panose="02040503050406030204" pitchFamily="18" charset="0"/>
                                      </a:rPr>
                                      <m:t>𝐼</m:t>
                                    </m:r>
                                  </m:e>
                                  <m:sub>
                                    <m:r>
                                      <a:rPr lang="en-US" sz="1800" i="1">
                                        <a:solidFill>
                                          <a:schemeClr val="tx1"/>
                                        </a:solidFill>
                                        <a:latin typeface="Cambria Math" panose="02040503050406030204" pitchFamily="18" charset="0"/>
                                      </a:rPr>
                                      <m:t>𝑖</m:t>
                                    </m:r>
                                  </m:sub>
                                  <m:sup>
                                    <m:r>
                                      <a:rPr lang="en-US" sz="1800" i="1">
                                        <a:solidFill>
                                          <a:schemeClr val="tx1"/>
                                        </a:solidFill>
                                        <a:latin typeface="Cambria Math" panose="02040503050406030204" pitchFamily="18" charset="0"/>
                                      </a:rPr>
                                      <m:t>𝑎𝐹</m:t>
                                    </m:r>
                                  </m:sup>
                                </m:sSubSup>
                              </m:e>
                            </m:mr>
                            <m:mr>
                              <m:e>
                                <m:r>
                                  <a:rPr lang="en-US" sz="1800">
                                    <a:solidFill>
                                      <a:schemeClr val="tx1"/>
                                    </a:solidFill>
                                    <a:latin typeface="Cambria Math" panose="02040503050406030204" pitchFamily="18" charset="0"/>
                                  </a:rPr>
                                  <m:t>0</m:t>
                                </m:r>
                              </m:e>
                            </m:mr>
                            <m:mr>
                              <m:e>
                                <m:r>
                                  <a:rPr lang="en-US" sz="1800">
                                    <a:solidFill>
                                      <a:schemeClr val="tx1"/>
                                    </a:solidFill>
                                    <a:latin typeface="Cambria Math" panose="02040503050406030204" pitchFamily="18" charset="0"/>
                                  </a:rPr>
                                  <m:t>0</m:t>
                                </m:r>
                              </m:e>
                            </m:mr>
                          </m:m>
                        </m:e>
                      </m:d>
                      <m:r>
                        <a:rPr lang="en-US" sz="1800">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r>
                            <a:rPr lang="en-US" sz="1800">
                              <a:solidFill>
                                <a:schemeClr val="tx1"/>
                              </a:solidFill>
                              <a:latin typeface="Cambria Math" panose="02040503050406030204" pitchFamily="18" charset="0"/>
                            </a:rPr>
                            <m:t>1</m:t>
                          </m:r>
                        </m:num>
                        <m:den>
                          <m:r>
                            <a:rPr lang="en-US" sz="1800">
                              <a:solidFill>
                                <a:schemeClr val="tx1"/>
                              </a:solidFill>
                              <a:latin typeface="Cambria Math" panose="02040503050406030204" pitchFamily="18" charset="0"/>
                            </a:rPr>
                            <m:t>3</m:t>
                          </m:r>
                        </m:den>
                      </m:f>
                      <m:d>
                        <m:dPr>
                          <m:begChr m:val="["/>
                          <m:endChr m:val="]"/>
                          <m:ctrlPr>
                            <a:rPr lang="en-US" sz="1800" i="1">
                              <a:solidFill>
                                <a:schemeClr val="tx1"/>
                              </a:solidFill>
                              <a:latin typeface="Cambria Math" panose="02040503050406030204" pitchFamily="18" charset="0"/>
                            </a:rPr>
                          </m:ctrlPr>
                        </m:dPr>
                        <m:e>
                          <m:m>
                            <m:mPr>
                              <m:plcHide m:val="on"/>
                              <m:mcs>
                                <m:mc>
                                  <m:mcPr>
                                    <m:count m:val="1"/>
                                    <m:mcJc m:val="center"/>
                                  </m:mcPr>
                                </m:mc>
                              </m:mcs>
                              <m:ctrlPr>
                                <a:rPr lang="en-US" sz="1800" i="1">
                                  <a:solidFill>
                                    <a:schemeClr val="tx1"/>
                                  </a:solidFill>
                                  <a:latin typeface="Cambria Math" panose="02040503050406030204" pitchFamily="18" charset="0"/>
                                </a:rPr>
                              </m:ctrlPr>
                            </m:mPr>
                            <m:mr>
                              <m:e>
                                <m:sSubSup>
                                  <m:sSubSupPr>
                                    <m:ctrlPr>
                                      <a:rPr lang="en-US" sz="1800" i="1">
                                        <a:solidFill>
                                          <a:schemeClr val="tx1"/>
                                        </a:solidFill>
                                        <a:latin typeface="Cambria Math" panose="02040503050406030204" pitchFamily="18" charset="0"/>
                                      </a:rPr>
                                    </m:ctrlPr>
                                  </m:sSubSupPr>
                                  <m:e>
                                    <m:r>
                                      <a:rPr lang="en-US" sz="1800" i="1">
                                        <a:solidFill>
                                          <a:schemeClr val="tx1"/>
                                        </a:solidFill>
                                        <a:latin typeface="Cambria Math" panose="02040503050406030204" pitchFamily="18" charset="0"/>
                                      </a:rPr>
                                      <m:t>𝐼</m:t>
                                    </m:r>
                                  </m:e>
                                  <m:sub>
                                    <m:r>
                                      <a:rPr lang="en-US" sz="1800" i="1">
                                        <a:solidFill>
                                          <a:schemeClr val="tx1"/>
                                        </a:solidFill>
                                        <a:latin typeface="Cambria Math" panose="02040503050406030204" pitchFamily="18" charset="0"/>
                                      </a:rPr>
                                      <m:t>𝑖</m:t>
                                    </m:r>
                                  </m:sub>
                                  <m:sup>
                                    <m:r>
                                      <a:rPr lang="en-US" sz="1800" i="1">
                                        <a:solidFill>
                                          <a:schemeClr val="tx1"/>
                                        </a:solidFill>
                                        <a:latin typeface="Cambria Math" panose="02040503050406030204" pitchFamily="18" charset="0"/>
                                      </a:rPr>
                                      <m:t>𝑎𝐹</m:t>
                                    </m:r>
                                  </m:sup>
                                </m:sSubSup>
                              </m:e>
                            </m:mr>
                            <m:mr>
                              <m:e>
                                <m:sSubSup>
                                  <m:sSubSupPr>
                                    <m:ctrlPr>
                                      <a:rPr lang="en-US" sz="1800" i="1">
                                        <a:solidFill>
                                          <a:schemeClr val="tx1"/>
                                        </a:solidFill>
                                        <a:latin typeface="Cambria Math" panose="02040503050406030204" pitchFamily="18" charset="0"/>
                                      </a:rPr>
                                    </m:ctrlPr>
                                  </m:sSubSupPr>
                                  <m:e>
                                    <m:r>
                                      <a:rPr lang="en-US" sz="1800" i="1">
                                        <a:solidFill>
                                          <a:schemeClr val="tx1"/>
                                        </a:solidFill>
                                        <a:latin typeface="Cambria Math" panose="02040503050406030204" pitchFamily="18" charset="0"/>
                                      </a:rPr>
                                      <m:t>𝐼</m:t>
                                    </m:r>
                                  </m:e>
                                  <m:sub>
                                    <m:r>
                                      <a:rPr lang="en-US" sz="1800" i="1">
                                        <a:solidFill>
                                          <a:schemeClr val="tx1"/>
                                        </a:solidFill>
                                        <a:latin typeface="Cambria Math" panose="02040503050406030204" pitchFamily="18" charset="0"/>
                                      </a:rPr>
                                      <m:t>𝑖</m:t>
                                    </m:r>
                                  </m:sub>
                                  <m:sup>
                                    <m:r>
                                      <a:rPr lang="en-US" sz="1800" i="1">
                                        <a:solidFill>
                                          <a:schemeClr val="tx1"/>
                                        </a:solidFill>
                                        <a:latin typeface="Cambria Math" panose="02040503050406030204" pitchFamily="18" charset="0"/>
                                      </a:rPr>
                                      <m:t>𝑎𝐹</m:t>
                                    </m:r>
                                  </m:sup>
                                </m:sSubSup>
                              </m:e>
                            </m:mr>
                            <m:mr>
                              <m:e>
                                <m:sSubSup>
                                  <m:sSubSupPr>
                                    <m:ctrlPr>
                                      <a:rPr lang="en-US" sz="1800" i="1">
                                        <a:solidFill>
                                          <a:schemeClr val="tx1"/>
                                        </a:solidFill>
                                        <a:latin typeface="Cambria Math" panose="02040503050406030204" pitchFamily="18" charset="0"/>
                                      </a:rPr>
                                    </m:ctrlPr>
                                  </m:sSubSupPr>
                                  <m:e>
                                    <m:r>
                                      <a:rPr lang="en-US" sz="1800" i="1">
                                        <a:solidFill>
                                          <a:schemeClr val="tx1"/>
                                        </a:solidFill>
                                        <a:latin typeface="Cambria Math" panose="02040503050406030204" pitchFamily="18" charset="0"/>
                                      </a:rPr>
                                      <m:t>𝐼</m:t>
                                    </m:r>
                                  </m:e>
                                  <m:sub>
                                    <m:r>
                                      <a:rPr lang="en-US" sz="1800" i="1">
                                        <a:solidFill>
                                          <a:schemeClr val="tx1"/>
                                        </a:solidFill>
                                        <a:latin typeface="Cambria Math" panose="02040503050406030204" pitchFamily="18" charset="0"/>
                                      </a:rPr>
                                      <m:t>𝑖</m:t>
                                    </m:r>
                                  </m:sub>
                                  <m:sup>
                                    <m:r>
                                      <a:rPr lang="en-US" sz="1800" i="1">
                                        <a:solidFill>
                                          <a:schemeClr val="tx1"/>
                                        </a:solidFill>
                                        <a:latin typeface="Cambria Math" panose="02040503050406030204" pitchFamily="18" charset="0"/>
                                      </a:rPr>
                                      <m:t>𝑎𝐹</m:t>
                                    </m:r>
                                  </m:sup>
                                </m:sSubSup>
                              </m:e>
                            </m:mr>
                          </m:m>
                        </m:e>
                      </m:d>
                    </m:oMath>
                  </m:oMathPara>
                </a14:m>
                <a:endParaRPr lang="en-US" sz="1800" dirty="0">
                  <a:solidFill>
                    <a:schemeClr val="tx1"/>
                  </a:solidFill>
                  <a:latin typeface="Calibri" panose="020F0502020204030204" pitchFamily="34" charset="0"/>
                  <a:cs typeface="Calibri" panose="020F0502020204030204" pitchFamily="34" charset="0"/>
                </a:endParaRPr>
              </a:p>
              <a:p>
                <a:pPr marL="0" indent="0" algn="just">
                  <a:buNone/>
                </a:pPr>
                <a:r>
                  <a:rPr lang="en-US" sz="1800" dirty="0">
                    <a:solidFill>
                      <a:schemeClr val="tx1"/>
                    </a:solidFill>
                    <a:latin typeface="Calibri" panose="020F0502020204030204" pitchFamily="34" charset="0"/>
                    <a:cs typeface="Calibri" panose="020F0502020204030204" pitchFamily="34" charset="0"/>
                  </a:rPr>
                  <a:t>or,</a:t>
                </a:r>
              </a:p>
              <a:p>
                <a:pPr marL="0" indent="0" algn="just">
                  <a:buNone/>
                </a:pPr>
                <a14:m>
                  <m:oMathPara xmlns:m="http://schemas.openxmlformats.org/officeDocument/2006/math">
                    <m:oMathParaPr>
                      <m:jc m:val="centerGroup"/>
                    </m:oMathParaPr>
                    <m:oMath xmlns:m="http://schemas.openxmlformats.org/officeDocument/2006/math">
                      <m:sSubSup>
                        <m:sSubSupPr>
                          <m:ctrlPr>
                            <a:rPr lang="en-US" sz="1800" i="1">
                              <a:solidFill>
                                <a:schemeClr val="tx1"/>
                              </a:solidFill>
                              <a:latin typeface="Cambria Math" panose="02040503050406030204" pitchFamily="18" charset="0"/>
                            </a:rPr>
                          </m:ctrlPr>
                        </m:sSubSupPr>
                        <m:e>
                          <m:r>
                            <a:rPr lang="en-US" sz="1800" i="1">
                              <a:solidFill>
                                <a:schemeClr val="tx1"/>
                              </a:solidFill>
                              <a:latin typeface="Cambria Math" panose="02040503050406030204" pitchFamily="18" charset="0"/>
                            </a:rPr>
                            <m:t>𝐼</m:t>
                          </m:r>
                        </m:e>
                        <m:sub>
                          <m:r>
                            <a:rPr lang="en-US" sz="1800">
                              <a:solidFill>
                                <a:schemeClr val="tx1"/>
                              </a:solidFill>
                              <a:latin typeface="Cambria Math" panose="02040503050406030204" pitchFamily="18" charset="0"/>
                            </a:rPr>
                            <m:t>0</m:t>
                          </m:r>
                        </m:sub>
                        <m:sup>
                          <m:r>
                            <a:rPr lang="en-US" sz="1800" i="1">
                              <a:solidFill>
                                <a:schemeClr val="tx1"/>
                              </a:solidFill>
                              <a:latin typeface="Cambria Math" panose="02040503050406030204" pitchFamily="18" charset="0"/>
                            </a:rPr>
                            <m:t>𝐹</m:t>
                          </m:r>
                        </m:sup>
                      </m:sSubSup>
                      <m:r>
                        <a:rPr lang="en-US" sz="1800">
                          <a:solidFill>
                            <a:schemeClr val="tx1"/>
                          </a:solidFill>
                          <a:latin typeface="Cambria Math" panose="02040503050406030204" pitchFamily="18" charset="0"/>
                        </a:rPr>
                        <m:t>=</m:t>
                      </m:r>
                      <m:sSubSup>
                        <m:sSubSupPr>
                          <m:ctrlPr>
                            <a:rPr lang="en-US" sz="1800" i="1">
                              <a:solidFill>
                                <a:schemeClr val="tx1"/>
                              </a:solidFill>
                              <a:latin typeface="Cambria Math" panose="02040503050406030204" pitchFamily="18" charset="0"/>
                            </a:rPr>
                          </m:ctrlPr>
                        </m:sSubSupPr>
                        <m:e>
                          <m:r>
                            <a:rPr lang="en-US" sz="1800" i="1">
                              <a:solidFill>
                                <a:schemeClr val="tx1"/>
                              </a:solidFill>
                              <a:latin typeface="Cambria Math" panose="02040503050406030204" pitchFamily="18" charset="0"/>
                            </a:rPr>
                            <m:t>𝐼</m:t>
                          </m:r>
                        </m:e>
                        <m:sub>
                          <m:r>
                            <a:rPr lang="en-US" sz="1800">
                              <a:solidFill>
                                <a:schemeClr val="tx1"/>
                              </a:solidFill>
                              <a:latin typeface="Cambria Math" panose="02040503050406030204" pitchFamily="18" charset="0"/>
                            </a:rPr>
                            <m:t>1</m:t>
                          </m:r>
                        </m:sub>
                        <m:sup>
                          <m:r>
                            <a:rPr lang="en-US" sz="1800" i="1">
                              <a:solidFill>
                                <a:schemeClr val="tx1"/>
                              </a:solidFill>
                              <a:latin typeface="Cambria Math" panose="02040503050406030204" pitchFamily="18" charset="0"/>
                            </a:rPr>
                            <m:t>𝐹</m:t>
                          </m:r>
                        </m:sup>
                      </m:sSubSup>
                      <m:r>
                        <a:rPr lang="en-US" sz="1800">
                          <a:solidFill>
                            <a:schemeClr val="tx1"/>
                          </a:solidFill>
                          <a:latin typeface="Cambria Math" panose="02040503050406030204" pitchFamily="18" charset="0"/>
                        </a:rPr>
                        <m:t>=</m:t>
                      </m:r>
                      <m:sSubSup>
                        <m:sSubSupPr>
                          <m:ctrlPr>
                            <a:rPr lang="en-US" sz="1800" i="1">
                              <a:solidFill>
                                <a:schemeClr val="tx1"/>
                              </a:solidFill>
                              <a:latin typeface="Cambria Math" panose="02040503050406030204" pitchFamily="18" charset="0"/>
                            </a:rPr>
                          </m:ctrlPr>
                        </m:sSubSupPr>
                        <m:e>
                          <m:r>
                            <a:rPr lang="en-US" sz="1800" i="1">
                              <a:solidFill>
                                <a:schemeClr val="tx1"/>
                              </a:solidFill>
                              <a:latin typeface="Cambria Math" panose="02040503050406030204" pitchFamily="18" charset="0"/>
                            </a:rPr>
                            <m:t>𝐼</m:t>
                          </m:r>
                        </m:e>
                        <m:sub>
                          <m:r>
                            <a:rPr lang="en-US" sz="1800">
                              <a:solidFill>
                                <a:schemeClr val="tx1"/>
                              </a:solidFill>
                              <a:latin typeface="Cambria Math" panose="02040503050406030204" pitchFamily="18" charset="0"/>
                            </a:rPr>
                            <m:t>2</m:t>
                          </m:r>
                        </m:sub>
                        <m:sup>
                          <m:r>
                            <a:rPr lang="en-US" sz="1800" i="1">
                              <a:solidFill>
                                <a:schemeClr val="tx1"/>
                              </a:solidFill>
                              <a:latin typeface="Cambria Math" panose="02040503050406030204" pitchFamily="18" charset="0"/>
                            </a:rPr>
                            <m:t>𝐹</m:t>
                          </m:r>
                        </m:sup>
                      </m:sSubSup>
                      <m:r>
                        <a:rPr lang="en-US" sz="1800">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r>
                            <a:rPr lang="en-US" sz="1800">
                              <a:solidFill>
                                <a:schemeClr val="tx1"/>
                              </a:solidFill>
                              <a:latin typeface="Cambria Math" panose="02040503050406030204" pitchFamily="18" charset="0"/>
                            </a:rPr>
                            <m:t>1</m:t>
                          </m:r>
                        </m:num>
                        <m:den>
                          <m:r>
                            <a:rPr lang="en-US" sz="1800">
                              <a:solidFill>
                                <a:schemeClr val="tx1"/>
                              </a:solidFill>
                              <a:latin typeface="Cambria Math" panose="02040503050406030204" pitchFamily="18" charset="0"/>
                            </a:rPr>
                            <m:t>3</m:t>
                          </m:r>
                        </m:den>
                      </m:f>
                      <m:sSubSup>
                        <m:sSubSupPr>
                          <m:ctrlPr>
                            <a:rPr lang="en-US" sz="1800" i="1">
                              <a:solidFill>
                                <a:schemeClr val="tx1"/>
                              </a:solidFill>
                              <a:latin typeface="Cambria Math" panose="02040503050406030204" pitchFamily="18" charset="0"/>
                            </a:rPr>
                          </m:ctrlPr>
                        </m:sSubSupPr>
                        <m:e>
                          <m:r>
                            <a:rPr lang="en-US" sz="1800" i="1">
                              <a:solidFill>
                                <a:schemeClr val="tx1"/>
                              </a:solidFill>
                              <a:latin typeface="Cambria Math" panose="02040503050406030204" pitchFamily="18" charset="0"/>
                            </a:rPr>
                            <m:t>𝐼</m:t>
                          </m:r>
                        </m:e>
                        <m:sub>
                          <m:r>
                            <a:rPr lang="en-US" sz="1800" i="1">
                              <a:solidFill>
                                <a:schemeClr val="tx1"/>
                              </a:solidFill>
                              <a:latin typeface="Cambria Math" panose="02040503050406030204" pitchFamily="18" charset="0"/>
                            </a:rPr>
                            <m:t>𝑖</m:t>
                          </m:r>
                        </m:sub>
                        <m:sup>
                          <m:r>
                            <a:rPr lang="en-US" sz="1800" i="1">
                              <a:solidFill>
                                <a:schemeClr val="tx1"/>
                              </a:solidFill>
                              <a:latin typeface="Cambria Math" panose="02040503050406030204" pitchFamily="18" charset="0"/>
                            </a:rPr>
                            <m:t>𝑎𝐹</m:t>
                          </m:r>
                        </m:sup>
                      </m:sSubSup>
                    </m:oMath>
                  </m:oMathPara>
                </a14:m>
                <a:endParaRPr lang="en-US" sz="1800" dirty="0">
                  <a:solidFill>
                    <a:schemeClr val="tx1"/>
                  </a:solidFill>
                  <a:latin typeface="Calibri" panose="020F0502020204030204" pitchFamily="34" charset="0"/>
                  <a:cs typeface="Calibri" panose="020F0502020204030204" pitchFamily="34" charset="0"/>
                </a:endParaRPr>
              </a:p>
              <a:p>
                <a:pPr marL="0" indent="0" algn="just">
                  <a:buNone/>
                </a:pPr>
                <a:r>
                  <a:rPr lang="en-US" sz="1800" dirty="0">
                    <a:solidFill>
                      <a:schemeClr val="tx1"/>
                    </a:solidFill>
                    <a:latin typeface="Calibri" panose="020F0502020204030204" pitchFamily="34" charset="0"/>
                    <a:cs typeface="Calibri" panose="020F0502020204030204" pitchFamily="34" charset="0"/>
                  </a:rPr>
                  <a:t>Also,</a:t>
                </a:r>
              </a:p>
              <a:p>
                <a:pPr marL="0" indent="0" algn="just">
                  <a:buNone/>
                </a:pPr>
                <a14:m>
                  <m:oMathPara xmlns:m="http://schemas.openxmlformats.org/officeDocument/2006/math">
                    <m:oMathParaPr>
                      <m:jc m:val="centerGroup"/>
                    </m:oMathParaPr>
                    <m:oMath xmlns:m="http://schemas.openxmlformats.org/officeDocument/2006/math">
                      <m:sSubSup>
                        <m:sSubSupPr>
                          <m:ctrlPr>
                            <a:rPr lang="en-US" sz="1800" i="1">
                              <a:solidFill>
                                <a:schemeClr val="tx1"/>
                              </a:solidFill>
                              <a:latin typeface="Cambria Math" panose="02040503050406030204" pitchFamily="18" charset="0"/>
                            </a:rPr>
                          </m:ctrlPr>
                        </m:sSubSupPr>
                        <m:e>
                          <m:r>
                            <a:rPr lang="en-US" sz="1800" i="1">
                              <a:solidFill>
                                <a:schemeClr val="tx1"/>
                              </a:solidFill>
                              <a:latin typeface="Cambria Math" panose="02040503050406030204" pitchFamily="18" charset="0"/>
                            </a:rPr>
                            <m:t>𝑉</m:t>
                          </m:r>
                        </m:e>
                        <m:sub>
                          <m:r>
                            <a:rPr lang="en-US" sz="1800" i="1">
                              <a:solidFill>
                                <a:schemeClr val="tx1"/>
                              </a:solidFill>
                              <a:latin typeface="Cambria Math" panose="02040503050406030204" pitchFamily="18" charset="0"/>
                            </a:rPr>
                            <m:t>𝑖</m:t>
                          </m:r>
                        </m:sub>
                        <m:sup>
                          <m:r>
                            <a:rPr lang="en-US" sz="1800" i="1">
                              <a:solidFill>
                                <a:schemeClr val="tx1"/>
                              </a:solidFill>
                              <a:latin typeface="Cambria Math" panose="02040503050406030204" pitchFamily="18" charset="0"/>
                            </a:rPr>
                            <m:t>𝑎</m:t>
                          </m:r>
                        </m:sup>
                      </m:sSubSup>
                      <m:r>
                        <a:rPr lang="en-US" sz="1800">
                          <a:solidFill>
                            <a:schemeClr val="tx1"/>
                          </a:solidFill>
                          <a:latin typeface="Cambria Math" panose="02040503050406030204" pitchFamily="18" charset="0"/>
                        </a:rPr>
                        <m:t>=</m:t>
                      </m:r>
                      <m:sSubSup>
                        <m:sSubSupPr>
                          <m:ctrlPr>
                            <a:rPr lang="en-US" sz="1800" i="1">
                              <a:solidFill>
                                <a:schemeClr val="tx1"/>
                              </a:solidFill>
                              <a:latin typeface="Cambria Math" panose="02040503050406030204" pitchFamily="18" charset="0"/>
                            </a:rPr>
                          </m:ctrlPr>
                        </m:sSubSupPr>
                        <m:e>
                          <m:r>
                            <a:rPr lang="en-US" sz="1800" i="1">
                              <a:solidFill>
                                <a:schemeClr val="tx1"/>
                              </a:solidFill>
                              <a:latin typeface="Cambria Math" panose="02040503050406030204" pitchFamily="18" charset="0"/>
                            </a:rPr>
                            <m:t>𝑉</m:t>
                          </m:r>
                        </m:e>
                        <m:sub>
                          <m:r>
                            <a:rPr lang="en-US" sz="1800">
                              <a:solidFill>
                                <a:schemeClr val="tx1"/>
                              </a:solidFill>
                              <a:latin typeface="Cambria Math" panose="02040503050406030204" pitchFamily="18" charset="0"/>
                            </a:rPr>
                            <m:t>0</m:t>
                          </m:r>
                        </m:sub>
                        <m:sup>
                          <m:r>
                            <a:rPr lang="en-US" sz="1800" i="1">
                              <a:solidFill>
                                <a:schemeClr val="tx1"/>
                              </a:solidFill>
                              <a:latin typeface="Cambria Math" panose="02040503050406030204" pitchFamily="18" charset="0"/>
                            </a:rPr>
                            <m:t>𝐹</m:t>
                          </m:r>
                        </m:sup>
                      </m:sSubSup>
                      <m:r>
                        <a:rPr lang="en-US" sz="1800">
                          <a:solidFill>
                            <a:schemeClr val="tx1"/>
                          </a:solidFill>
                          <a:latin typeface="Cambria Math" panose="02040503050406030204" pitchFamily="18" charset="0"/>
                        </a:rPr>
                        <m:t>+</m:t>
                      </m:r>
                      <m:sSubSup>
                        <m:sSubSupPr>
                          <m:ctrlPr>
                            <a:rPr lang="en-US" sz="1800" i="1">
                              <a:solidFill>
                                <a:schemeClr val="tx1"/>
                              </a:solidFill>
                              <a:latin typeface="Cambria Math" panose="02040503050406030204" pitchFamily="18" charset="0"/>
                            </a:rPr>
                          </m:ctrlPr>
                        </m:sSubSupPr>
                        <m:e>
                          <m:r>
                            <a:rPr lang="en-US" sz="1800" i="1">
                              <a:solidFill>
                                <a:schemeClr val="tx1"/>
                              </a:solidFill>
                              <a:latin typeface="Cambria Math" panose="02040503050406030204" pitchFamily="18" charset="0"/>
                            </a:rPr>
                            <m:t>𝑉</m:t>
                          </m:r>
                        </m:e>
                        <m:sub>
                          <m:r>
                            <a:rPr lang="en-US" sz="1800">
                              <a:solidFill>
                                <a:schemeClr val="tx1"/>
                              </a:solidFill>
                              <a:latin typeface="Cambria Math" panose="02040503050406030204" pitchFamily="18" charset="0"/>
                            </a:rPr>
                            <m:t>1</m:t>
                          </m:r>
                        </m:sub>
                        <m:sup>
                          <m:r>
                            <a:rPr lang="en-US" sz="1800" i="1">
                              <a:solidFill>
                                <a:schemeClr val="tx1"/>
                              </a:solidFill>
                              <a:latin typeface="Cambria Math" panose="02040503050406030204" pitchFamily="18" charset="0"/>
                            </a:rPr>
                            <m:t>𝐹</m:t>
                          </m:r>
                        </m:sup>
                      </m:sSubSup>
                      <m:r>
                        <a:rPr lang="en-US" sz="1800">
                          <a:solidFill>
                            <a:schemeClr val="tx1"/>
                          </a:solidFill>
                          <a:latin typeface="Cambria Math" panose="02040503050406030204" pitchFamily="18" charset="0"/>
                        </a:rPr>
                        <m:t>+</m:t>
                      </m:r>
                      <m:sSubSup>
                        <m:sSubSupPr>
                          <m:ctrlPr>
                            <a:rPr lang="en-US" sz="1800" i="1">
                              <a:solidFill>
                                <a:schemeClr val="tx1"/>
                              </a:solidFill>
                              <a:latin typeface="Cambria Math" panose="02040503050406030204" pitchFamily="18" charset="0"/>
                            </a:rPr>
                          </m:ctrlPr>
                        </m:sSubSupPr>
                        <m:e>
                          <m:r>
                            <a:rPr lang="en-US" sz="1800" i="1">
                              <a:solidFill>
                                <a:schemeClr val="tx1"/>
                              </a:solidFill>
                              <a:latin typeface="Cambria Math" panose="02040503050406030204" pitchFamily="18" charset="0"/>
                            </a:rPr>
                            <m:t>𝑉</m:t>
                          </m:r>
                        </m:e>
                        <m:sub>
                          <m:r>
                            <a:rPr lang="en-US" sz="1800">
                              <a:solidFill>
                                <a:schemeClr val="tx1"/>
                              </a:solidFill>
                              <a:latin typeface="Cambria Math" panose="02040503050406030204" pitchFamily="18" charset="0"/>
                            </a:rPr>
                            <m:t>2</m:t>
                          </m:r>
                        </m:sub>
                        <m:sup>
                          <m:r>
                            <a:rPr lang="en-US" sz="1800" i="1">
                              <a:solidFill>
                                <a:schemeClr val="tx1"/>
                              </a:solidFill>
                              <a:latin typeface="Cambria Math" panose="02040503050406030204" pitchFamily="18" charset="0"/>
                            </a:rPr>
                            <m:t>𝐹</m:t>
                          </m:r>
                        </m:sup>
                      </m:sSubSup>
                      <m:r>
                        <a:rPr lang="en-US" sz="1800">
                          <a:solidFill>
                            <a:schemeClr val="tx1"/>
                          </a:solidFill>
                          <a:latin typeface="Cambria Math" panose="02040503050406030204" pitchFamily="18" charset="0"/>
                        </a:rPr>
                        <m:t>=0</m:t>
                      </m:r>
                    </m:oMath>
                  </m:oMathPara>
                </a14:m>
                <a:endParaRPr lang="en-US" sz="1800" dirty="0">
                  <a:solidFill>
                    <a:schemeClr val="tx1"/>
                  </a:solidFill>
                  <a:latin typeface="Calibri" panose="020F0502020204030204" pitchFamily="34" charset="0"/>
                  <a:cs typeface="Calibri" panose="020F0502020204030204" pitchFamily="34" charset="0"/>
                </a:endParaRPr>
              </a:p>
              <a:p>
                <a:pPr algn="just"/>
                <a:endParaRPr lang="en-US" sz="1800" dirty="0">
                  <a:solidFill>
                    <a:schemeClr val="tx1"/>
                  </a:solidFill>
                  <a:latin typeface="Calibri" panose="020F0502020204030204" pitchFamily="34" charset="0"/>
                  <a:cs typeface="Calibri" panose="020F0502020204030204" pitchFamily="34" charset="0"/>
                </a:endParaRPr>
              </a:p>
              <a:p>
                <a:pPr algn="just"/>
                <a:r>
                  <a:rPr lang="en-US" sz="1800" dirty="0">
                    <a:solidFill>
                      <a:schemeClr val="tx1"/>
                    </a:solidFill>
                    <a:latin typeface="Calibri" panose="020F0502020204030204" pitchFamily="34" charset="0"/>
                    <a:cs typeface="Calibri" panose="020F0502020204030204" pitchFamily="34" charset="0"/>
                  </a:rPr>
                  <a:t>Based on the above two equations, we can create a circuit shown in the Figure.</a:t>
                </a:r>
              </a:p>
              <a:p>
                <a:pPr marL="0" indent="0" algn="just">
                  <a:buNone/>
                </a:pPr>
                <a:br>
                  <a:rPr lang="en-US" sz="1800" dirty="0">
                    <a:solidFill>
                      <a:schemeClr val="tx1"/>
                    </a:solidFill>
                  </a:rPr>
                </a:br>
                <a:endParaRPr lang="en-US" sz="1800" dirty="0">
                  <a:solidFill>
                    <a:schemeClr val="tx1"/>
                  </a:solidFill>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20" y="777871"/>
                <a:ext cx="5226830" cy="4937133"/>
              </a:xfrm>
              <a:blipFill>
                <a:blip r:embed="rId2"/>
                <a:stretch>
                  <a:fillRect l="-933" t="-741" r="-933"/>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73</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8080641" cy="625471"/>
          </a:xfrm>
        </p:spPr>
        <p:txBody>
          <a:bodyPr/>
          <a:lstStyle/>
          <a:p>
            <a:r>
              <a:rPr lang="en-US" sz="2800" dirty="0"/>
              <a:t>7.6.3 SLG Fault</a:t>
            </a:r>
          </a:p>
        </p:txBody>
      </p:sp>
      <p:sp>
        <p:nvSpPr>
          <p:cNvPr id="10" name="TextBox 9">
            <a:extLst>
              <a:ext uri="{FF2B5EF4-FFF2-40B4-BE49-F238E27FC236}">
                <a16:creationId xmlns:a16="http://schemas.microsoft.com/office/drawing/2014/main" id="{2AB7BA06-1DF9-2831-9304-FDDB2D341D58}"/>
              </a:ext>
            </a:extLst>
          </p:cNvPr>
          <p:cNvSpPr txBox="1"/>
          <p:nvPr/>
        </p:nvSpPr>
        <p:spPr>
          <a:xfrm>
            <a:off x="5700568" y="5464154"/>
            <a:ext cx="3347884"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SLG fault in sequence domain.</a:t>
            </a:r>
            <a:endParaRPr lang="en-US" sz="1200" i="1"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F4E007A-C14C-2ECC-E6F0-FA4E65EEB6AA}"/>
              </a:ext>
            </a:extLst>
          </p:cNvPr>
          <p:cNvPicPr>
            <a:picLocks noChangeAspect="1"/>
          </p:cNvPicPr>
          <p:nvPr/>
        </p:nvPicPr>
        <p:blipFill>
          <a:blip r:embed="rId3"/>
          <a:stretch>
            <a:fillRect/>
          </a:stretch>
        </p:blipFill>
        <p:spPr>
          <a:xfrm>
            <a:off x="5501150" y="187421"/>
            <a:ext cx="3642850" cy="5213555"/>
          </a:xfrm>
          <a:prstGeom prst="rect">
            <a:avLst/>
          </a:prstGeom>
        </p:spPr>
      </p:pic>
      <p:sp>
        <p:nvSpPr>
          <p:cNvPr id="6" name="Footer Placeholder 4">
            <a:extLst>
              <a:ext uri="{FF2B5EF4-FFF2-40B4-BE49-F238E27FC236}">
                <a16:creationId xmlns:a16="http://schemas.microsoft.com/office/drawing/2014/main" id="{B4E41AFB-9BDF-72A4-5D70-7A2A6563C30A}"/>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4807563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20" y="777871"/>
                <a:ext cx="5226830" cy="4937133"/>
              </a:xfrm>
            </p:spPr>
            <p:txBody>
              <a:bodyPr/>
              <a:lstStyle/>
              <a:p>
                <a:r>
                  <a:rPr lang="en-US" sz="1800" dirty="0">
                    <a:solidFill>
                      <a:schemeClr val="tx1"/>
                    </a:solidFill>
                    <a:latin typeface="Calibri" panose="020F0502020204030204" pitchFamily="34" charset="0"/>
                    <a:cs typeface="Calibri" panose="020F0502020204030204" pitchFamily="34" charset="0"/>
                  </a:rPr>
                  <a:t>From this circuit, we get</a:t>
                </a:r>
              </a:p>
              <a:p>
                <a:pPr marL="0" indent="0">
                  <a:buNone/>
                </a:pPr>
                <a14:m>
                  <m:oMathPara xmlns:m="http://schemas.openxmlformats.org/officeDocument/2006/math">
                    <m:oMathParaPr>
                      <m:jc m:val="centerGroup"/>
                    </m:oMathParaPr>
                    <m:oMath xmlns:m="http://schemas.openxmlformats.org/officeDocument/2006/math">
                      <m:sSubSup>
                        <m:sSubSupPr>
                          <m:ctrlPr>
                            <a:rPr lang="en-US" sz="1800" i="1">
                              <a:solidFill>
                                <a:schemeClr val="tx1"/>
                              </a:solidFill>
                              <a:latin typeface="Cambria Math" panose="02040503050406030204" pitchFamily="18" charset="0"/>
                            </a:rPr>
                          </m:ctrlPr>
                        </m:sSubSupPr>
                        <m:e>
                          <m:r>
                            <a:rPr lang="en-US" sz="1800" i="1">
                              <a:solidFill>
                                <a:schemeClr val="tx1"/>
                              </a:solidFill>
                              <a:latin typeface="Cambria Math" panose="02040503050406030204" pitchFamily="18" charset="0"/>
                            </a:rPr>
                            <m:t>𝐼</m:t>
                          </m:r>
                        </m:e>
                        <m:sub>
                          <m:r>
                            <a:rPr lang="en-US" sz="1800">
                              <a:solidFill>
                                <a:schemeClr val="tx1"/>
                              </a:solidFill>
                              <a:latin typeface="Cambria Math" panose="02040503050406030204" pitchFamily="18" charset="0"/>
                            </a:rPr>
                            <m:t>0</m:t>
                          </m:r>
                        </m:sub>
                        <m:sup>
                          <m:r>
                            <a:rPr lang="en-US" sz="1800" i="1">
                              <a:solidFill>
                                <a:schemeClr val="tx1"/>
                              </a:solidFill>
                              <a:latin typeface="Cambria Math" panose="02040503050406030204" pitchFamily="18" charset="0"/>
                            </a:rPr>
                            <m:t>𝐹</m:t>
                          </m:r>
                        </m:sup>
                      </m:sSubSup>
                      <m:r>
                        <a:rPr lang="en-US" sz="1800">
                          <a:solidFill>
                            <a:schemeClr val="tx1"/>
                          </a:solidFill>
                          <a:latin typeface="Cambria Math" panose="02040503050406030204" pitchFamily="18" charset="0"/>
                        </a:rPr>
                        <m:t>=</m:t>
                      </m:r>
                      <m:sSubSup>
                        <m:sSubSupPr>
                          <m:ctrlPr>
                            <a:rPr lang="en-US" sz="1800" i="1">
                              <a:solidFill>
                                <a:schemeClr val="tx1"/>
                              </a:solidFill>
                              <a:latin typeface="Cambria Math" panose="02040503050406030204" pitchFamily="18" charset="0"/>
                            </a:rPr>
                          </m:ctrlPr>
                        </m:sSubSupPr>
                        <m:e>
                          <m:r>
                            <a:rPr lang="en-US" sz="1800" i="1">
                              <a:solidFill>
                                <a:schemeClr val="tx1"/>
                              </a:solidFill>
                              <a:latin typeface="Cambria Math" panose="02040503050406030204" pitchFamily="18" charset="0"/>
                            </a:rPr>
                            <m:t>𝐼</m:t>
                          </m:r>
                        </m:e>
                        <m:sub>
                          <m:r>
                            <a:rPr lang="en-US" sz="1800">
                              <a:solidFill>
                                <a:schemeClr val="tx1"/>
                              </a:solidFill>
                              <a:latin typeface="Cambria Math" panose="02040503050406030204" pitchFamily="18" charset="0"/>
                            </a:rPr>
                            <m:t>1</m:t>
                          </m:r>
                        </m:sub>
                        <m:sup>
                          <m:r>
                            <a:rPr lang="en-US" sz="1800" i="1">
                              <a:solidFill>
                                <a:schemeClr val="tx1"/>
                              </a:solidFill>
                              <a:latin typeface="Cambria Math" panose="02040503050406030204" pitchFamily="18" charset="0"/>
                            </a:rPr>
                            <m:t>𝐹</m:t>
                          </m:r>
                        </m:sup>
                      </m:sSubSup>
                      <m:r>
                        <a:rPr lang="en-US" sz="1800">
                          <a:solidFill>
                            <a:schemeClr val="tx1"/>
                          </a:solidFill>
                          <a:latin typeface="Cambria Math" panose="02040503050406030204" pitchFamily="18" charset="0"/>
                        </a:rPr>
                        <m:t>=</m:t>
                      </m:r>
                      <m:sSubSup>
                        <m:sSubSupPr>
                          <m:ctrlPr>
                            <a:rPr lang="en-US" sz="1800" i="1">
                              <a:solidFill>
                                <a:schemeClr val="tx1"/>
                              </a:solidFill>
                              <a:latin typeface="Cambria Math" panose="02040503050406030204" pitchFamily="18" charset="0"/>
                            </a:rPr>
                          </m:ctrlPr>
                        </m:sSubSupPr>
                        <m:e>
                          <m:r>
                            <a:rPr lang="en-US" sz="1800" i="1">
                              <a:solidFill>
                                <a:schemeClr val="tx1"/>
                              </a:solidFill>
                              <a:latin typeface="Cambria Math" panose="02040503050406030204" pitchFamily="18" charset="0"/>
                            </a:rPr>
                            <m:t>𝐼</m:t>
                          </m:r>
                        </m:e>
                        <m:sub>
                          <m:r>
                            <a:rPr lang="en-US" sz="1800">
                              <a:solidFill>
                                <a:schemeClr val="tx1"/>
                              </a:solidFill>
                              <a:latin typeface="Cambria Math" panose="02040503050406030204" pitchFamily="18" charset="0"/>
                            </a:rPr>
                            <m:t>2</m:t>
                          </m:r>
                        </m:sub>
                        <m:sup>
                          <m:r>
                            <a:rPr lang="en-US" sz="1800" i="1">
                              <a:solidFill>
                                <a:schemeClr val="tx1"/>
                              </a:solidFill>
                              <a:latin typeface="Cambria Math" panose="02040503050406030204" pitchFamily="18" charset="0"/>
                            </a:rPr>
                            <m:t>𝐹</m:t>
                          </m:r>
                        </m:sup>
                      </m:sSubSup>
                      <m:r>
                        <a:rPr lang="en-US" sz="1800">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r>
                            <a:rPr lang="en-US" sz="1800">
                              <a:solidFill>
                                <a:schemeClr val="tx1"/>
                              </a:solidFill>
                              <a:latin typeface="Cambria Math" panose="02040503050406030204" pitchFamily="18" charset="0"/>
                            </a:rPr>
                            <m:t>1.0∠</m:t>
                          </m:r>
                          <m:sSup>
                            <m:sSupPr>
                              <m:ctrlPr>
                                <a:rPr lang="en-US" sz="1800" i="1">
                                  <a:solidFill>
                                    <a:schemeClr val="tx1"/>
                                  </a:solidFill>
                                  <a:latin typeface="Cambria Math" panose="02040503050406030204" pitchFamily="18" charset="0"/>
                                </a:rPr>
                              </m:ctrlPr>
                            </m:sSupPr>
                            <m:e>
                              <m:r>
                                <a:rPr lang="en-US" sz="1800">
                                  <a:solidFill>
                                    <a:schemeClr val="tx1"/>
                                  </a:solidFill>
                                  <a:latin typeface="Cambria Math" panose="02040503050406030204" pitchFamily="18" charset="0"/>
                                </a:rPr>
                                <m:t>0</m:t>
                              </m:r>
                            </m:e>
                            <m:sup>
                              <m:r>
                                <a:rPr lang="en-US" sz="1800">
                                  <a:solidFill>
                                    <a:schemeClr val="tx1"/>
                                  </a:solidFill>
                                  <a:latin typeface="Cambria Math" panose="02040503050406030204" pitchFamily="18" charset="0"/>
                                </a:rPr>
                                <m:t>∘</m:t>
                              </m:r>
                            </m:sup>
                          </m:sSup>
                        </m:num>
                        <m:den>
                          <m:sSubSup>
                            <m:sSubSupPr>
                              <m:ctrlPr>
                                <a:rPr lang="en-US" sz="1800" i="1">
                                  <a:solidFill>
                                    <a:schemeClr val="tx1"/>
                                  </a:solidFill>
                                  <a:latin typeface="Cambria Math" panose="02040503050406030204" pitchFamily="18" charset="0"/>
                                </a:rPr>
                              </m:ctrlPr>
                            </m:sSubSupPr>
                            <m:e>
                              <m:r>
                                <a:rPr lang="en-US" sz="1800" i="1">
                                  <a:solidFill>
                                    <a:schemeClr val="tx1"/>
                                  </a:solidFill>
                                  <a:latin typeface="Cambria Math" panose="02040503050406030204" pitchFamily="18" charset="0"/>
                                </a:rPr>
                                <m:t>𝑍</m:t>
                              </m:r>
                            </m:e>
                            <m:sub>
                              <m:r>
                                <a:rPr lang="en-US" sz="1800">
                                  <a:solidFill>
                                    <a:schemeClr val="tx1"/>
                                  </a:solidFill>
                                  <a:latin typeface="Cambria Math" panose="02040503050406030204" pitchFamily="18" charset="0"/>
                                </a:rPr>
                                <m:t>0</m:t>
                              </m:r>
                            </m:sub>
                            <m:sup>
                              <m:r>
                                <a:rPr lang="en-US" sz="1800" i="1">
                                  <a:solidFill>
                                    <a:schemeClr val="tx1"/>
                                  </a:solidFill>
                                  <a:latin typeface="Cambria Math" panose="02040503050406030204" pitchFamily="18" charset="0"/>
                                </a:rPr>
                                <m:t>𝑠𝑖</m:t>
                              </m:r>
                            </m:sup>
                          </m:sSubSup>
                          <m:r>
                            <a:rPr lang="en-US" sz="1800">
                              <a:solidFill>
                                <a:schemeClr val="tx1"/>
                              </a:solidFill>
                              <a:latin typeface="Cambria Math" panose="02040503050406030204" pitchFamily="18" charset="0"/>
                            </a:rPr>
                            <m:t>+</m:t>
                          </m:r>
                          <m:sSubSup>
                            <m:sSubSupPr>
                              <m:ctrlPr>
                                <a:rPr lang="en-US" sz="1800" i="1">
                                  <a:solidFill>
                                    <a:schemeClr val="tx1"/>
                                  </a:solidFill>
                                  <a:latin typeface="Cambria Math" panose="02040503050406030204" pitchFamily="18" charset="0"/>
                                </a:rPr>
                              </m:ctrlPr>
                            </m:sSubSupPr>
                            <m:e>
                              <m:r>
                                <a:rPr lang="en-US" sz="1800" i="1">
                                  <a:solidFill>
                                    <a:schemeClr val="tx1"/>
                                  </a:solidFill>
                                  <a:latin typeface="Cambria Math" panose="02040503050406030204" pitchFamily="18" charset="0"/>
                                </a:rPr>
                                <m:t>𝑍</m:t>
                              </m:r>
                            </m:e>
                            <m:sub>
                              <m:r>
                                <a:rPr lang="en-US" sz="1800">
                                  <a:solidFill>
                                    <a:schemeClr val="tx1"/>
                                  </a:solidFill>
                                  <a:latin typeface="Cambria Math" panose="02040503050406030204" pitchFamily="18" charset="0"/>
                                </a:rPr>
                                <m:t>1</m:t>
                              </m:r>
                            </m:sub>
                            <m:sup>
                              <m:r>
                                <a:rPr lang="en-US" sz="1800" i="1">
                                  <a:solidFill>
                                    <a:schemeClr val="tx1"/>
                                  </a:solidFill>
                                  <a:latin typeface="Cambria Math" panose="02040503050406030204" pitchFamily="18" charset="0"/>
                                </a:rPr>
                                <m:t>𝑠𝑖</m:t>
                              </m:r>
                            </m:sup>
                          </m:sSubSup>
                          <m:r>
                            <a:rPr lang="en-US" sz="1800">
                              <a:solidFill>
                                <a:schemeClr val="tx1"/>
                              </a:solidFill>
                              <a:latin typeface="Cambria Math" panose="02040503050406030204" pitchFamily="18" charset="0"/>
                            </a:rPr>
                            <m:t>+</m:t>
                          </m:r>
                          <m:sSubSup>
                            <m:sSubSupPr>
                              <m:ctrlPr>
                                <a:rPr lang="en-US" sz="1800" i="1">
                                  <a:solidFill>
                                    <a:schemeClr val="tx1"/>
                                  </a:solidFill>
                                  <a:latin typeface="Cambria Math" panose="02040503050406030204" pitchFamily="18" charset="0"/>
                                </a:rPr>
                              </m:ctrlPr>
                            </m:sSubSupPr>
                            <m:e>
                              <m:r>
                                <a:rPr lang="en-US" sz="1800" i="1">
                                  <a:solidFill>
                                    <a:schemeClr val="tx1"/>
                                  </a:solidFill>
                                  <a:latin typeface="Cambria Math" panose="02040503050406030204" pitchFamily="18" charset="0"/>
                                </a:rPr>
                                <m:t>𝑍</m:t>
                              </m:r>
                            </m:e>
                            <m:sub>
                              <m:r>
                                <a:rPr lang="en-US" sz="1800">
                                  <a:solidFill>
                                    <a:schemeClr val="tx1"/>
                                  </a:solidFill>
                                  <a:latin typeface="Cambria Math" panose="02040503050406030204" pitchFamily="18" charset="0"/>
                                </a:rPr>
                                <m:t>2</m:t>
                              </m:r>
                            </m:sub>
                            <m:sup>
                              <m:r>
                                <a:rPr lang="en-US" sz="1800" i="1">
                                  <a:solidFill>
                                    <a:schemeClr val="tx1"/>
                                  </a:solidFill>
                                  <a:latin typeface="Cambria Math" panose="02040503050406030204" pitchFamily="18" charset="0"/>
                                </a:rPr>
                                <m:t>𝑠𝑖</m:t>
                              </m:r>
                            </m:sup>
                          </m:sSubSup>
                        </m:den>
                      </m:f>
                    </m:oMath>
                  </m:oMathPara>
                </a14:m>
                <a:endParaRPr lang="en-US" sz="1800" dirty="0">
                  <a:solidFill>
                    <a:schemeClr val="tx1"/>
                  </a:solidFill>
                  <a:latin typeface="Calibri" panose="020F0502020204030204" pitchFamily="34" charset="0"/>
                  <a:cs typeface="Calibri" panose="020F0502020204030204" pitchFamily="34" charset="0"/>
                </a:endParaRPr>
              </a:p>
              <a:p>
                <a:pPr marL="0" indent="0">
                  <a:buNone/>
                </a:pPr>
                <a:r>
                  <a:rPr lang="en-US" sz="1800" dirty="0">
                    <a:solidFill>
                      <a:schemeClr val="tx1"/>
                    </a:solidFill>
                    <a:latin typeface="Calibri" panose="020F0502020204030204" pitchFamily="34" charset="0"/>
                    <a:cs typeface="Calibri" panose="020F0502020204030204" pitchFamily="34" charset="0"/>
                  </a:rPr>
                  <a:t>And,</a:t>
                </a:r>
              </a:p>
              <a:p>
                <a:pPr marL="0" indent="0">
                  <a:buNone/>
                </a:pPr>
                <a14:m>
                  <m:oMathPara xmlns:m="http://schemas.openxmlformats.org/officeDocument/2006/math">
                    <m:oMathParaPr>
                      <m:jc m:val="centerGroup"/>
                    </m:oMathParaPr>
                    <m:oMath xmlns:m="http://schemas.openxmlformats.org/officeDocument/2006/math">
                      <m:sSubSup>
                        <m:sSubSupPr>
                          <m:ctrlPr>
                            <a:rPr lang="en-US" sz="1800" i="1">
                              <a:solidFill>
                                <a:schemeClr val="tx1"/>
                              </a:solidFill>
                              <a:latin typeface="Cambria Math" panose="02040503050406030204" pitchFamily="18" charset="0"/>
                            </a:rPr>
                          </m:ctrlPr>
                        </m:sSubSupPr>
                        <m:e>
                          <m:r>
                            <a:rPr lang="en-US" sz="1800" i="1">
                              <a:solidFill>
                                <a:schemeClr val="tx1"/>
                              </a:solidFill>
                              <a:latin typeface="Cambria Math" panose="02040503050406030204" pitchFamily="18" charset="0"/>
                            </a:rPr>
                            <m:t>𝐼</m:t>
                          </m:r>
                        </m:e>
                        <m:sub>
                          <m:r>
                            <a:rPr lang="en-US" sz="1800" i="1">
                              <a:solidFill>
                                <a:schemeClr val="tx1"/>
                              </a:solidFill>
                              <a:latin typeface="Cambria Math" panose="02040503050406030204" pitchFamily="18" charset="0"/>
                            </a:rPr>
                            <m:t>𝑖</m:t>
                          </m:r>
                        </m:sub>
                        <m:sup>
                          <m:r>
                            <a:rPr lang="en-US" sz="1800" i="1">
                              <a:solidFill>
                                <a:schemeClr val="tx1"/>
                              </a:solidFill>
                              <a:latin typeface="Cambria Math" panose="02040503050406030204" pitchFamily="18" charset="0"/>
                            </a:rPr>
                            <m:t>𝑎𝐹</m:t>
                          </m:r>
                        </m:sup>
                      </m:sSubSup>
                      <m:r>
                        <a:rPr lang="en-US" sz="1800">
                          <a:solidFill>
                            <a:schemeClr val="tx1"/>
                          </a:solidFill>
                          <a:latin typeface="Cambria Math" panose="02040503050406030204" pitchFamily="18" charset="0"/>
                        </a:rPr>
                        <m:t>=3</m:t>
                      </m:r>
                      <m:sSubSup>
                        <m:sSubSupPr>
                          <m:ctrlPr>
                            <a:rPr lang="en-US" sz="1800" i="1">
                              <a:solidFill>
                                <a:schemeClr val="tx1"/>
                              </a:solidFill>
                              <a:latin typeface="Cambria Math" panose="02040503050406030204" pitchFamily="18" charset="0"/>
                            </a:rPr>
                          </m:ctrlPr>
                        </m:sSubSupPr>
                        <m:e>
                          <m:r>
                            <a:rPr lang="en-US" sz="1800" i="1">
                              <a:solidFill>
                                <a:schemeClr val="tx1"/>
                              </a:solidFill>
                              <a:latin typeface="Cambria Math" panose="02040503050406030204" pitchFamily="18" charset="0"/>
                            </a:rPr>
                            <m:t>𝐼</m:t>
                          </m:r>
                        </m:e>
                        <m:sub>
                          <m:r>
                            <a:rPr lang="en-US" sz="1800">
                              <a:solidFill>
                                <a:schemeClr val="tx1"/>
                              </a:solidFill>
                              <a:latin typeface="Cambria Math" panose="02040503050406030204" pitchFamily="18" charset="0"/>
                            </a:rPr>
                            <m:t>1</m:t>
                          </m:r>
                        </m:sub>
                        <m:sup>
                          <m:r>
                            <a:rPr lang="en-US" sz="1800" i="1">
                              <a:solidFill>
                                <a:schemeClr val="tx1"/>
                              </a:solidFill>
                              <a:latin typeface="Cambria Math" panose="02040503050406030204" pitchFamily="18" charset="0"/>
                            </a:rPr>
                            <m:t>𝐹</m:t>
                          </m:r>
                        </m:sup>
                      </m:sSubSup>
                    </m:oMath>
                  </m:oMathPara>
                </a14:m>
                <a:endParaRPr lang="en-US" sz="1800" dirty="0">
                  <a:solidFill>
                    <a:schemeClr val="tx1"/>
                  </a:solidFill>
                  <a:latin typeface="Calibri" panose="020F0502020204030204" pitchFamily="34" charset="0"/>
                  <a:cs typeface="Calibri" panose="020F0502020204030204" pitchFamily="34" charset="0"/>
                </a:endParaRPr>
              </a:p>
              <a:p>
                <a:pPr marL="0" indent="0" algn="just">
                  <a:buNone/>
                </a:pPr>
                <a:br>
                  <a:rPr lang="en-US" sz="1800" dirty="0">
                    <a:solidFill>
                      <a:schemeClr val="tx1"/>
                    </a:solidFill>
                    <a:latin typeface="Calibri" panose="020F0502020204030204" pitchFamily="34" charset="0"/>
                    <a:cs typeface="Calibri" panose="020F0502020204030204" pitchFamily="34" charset="0"/>
                  </a:rPr>
                </a:b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20" y="777871"/>
                <a:ext cx="5226830" cy="4937133"/>
              </a:xfrm>
              <a:blipFill>
                <a:blip r:embed="rId2"/>
                <a:stretch>
                  <a:fillRect l="-933" t="-74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74</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8080641" cy="625471"/>
          </a:xfrm>
        </p:spPr>
        <p:txBody>
          <a:bodyPr/>
          <a:lstStyle/>
          <a:p>
            <a:r>
              <a:rPr lang="en-US" sz="2800" dirty="0"/>
              <a:t>7.6.3 SLG Fault</a:t>
            </a:r>
          </a:p>
        </p:txBody>
      </p:sp>
      <p:sp>
        <p:nvSpPr>
          <p:cNvPr id="10" name="TextBox 9">
            <a:extLst>
              <a:ext uri="{FF2B5EF4-FFF2-40B4-BE49-F238E27FC236}">
                <a16:creationId xmlns:a16="http://schemas.microsoft.com/office/drawing/2014/main" id="{2AB7BA06-1DF9-2831-9304-FDDB2D341D58}"/>
              </a:ext>
            </a:extLst>
          </p:cNvPr>
          <p:cNvSpPr txBox="1"/>
          <p:nvPr/>
        </p:nvSpPr>
        <p:spPr>
          <a:xfrm>
            <a:off x="5946058" y="5159751"/>
            <a:ext cx="3347884"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SLG fault in sequence domain.</a:t>
            </a:r>
            <a:endParaRPr lang="en-US" sz="1200" i="1"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8C4E0079-B419-5DC3-73AF-2A79518B8233}"/>
              </a:ext>
            </a:extLst>
          </p:cNvPr>
          <p:cNvPicPr>
            <a:picLocks noChangeAspect="1"/>
          </p:cNvPicPr>
          <p:nvPr/>
        </p:nvPicPr>
        <p:blipFill>
          <a:blip r:embed="rId3"/>
          <a:stretch>
            <a:fillRect/>
          </a:stretch>
        </p:blipFill>
        <p:spPr>
          <a:xfrm>
            <a:off x="5766242" y="465135"/>
            <a:ext cx="3327081" cy="4520381"/>
          </a:xfrm>
          <a:prstGeom prst="rect">
            <a:avLst/>
          </a:prstGeom>
        </p:spPr>
      </p:pic>
      <p:sp>
        <p:nvSpPr>
          <p:cNvPr id="6" name="Footer Placeholder 4">
            <a:extLst>
              <a:ext uri="{FF2B5EF4-FFF2-40B4-BE49-F238E27FC236}">
                <a16:creationId xmlns:a16="http://schemas.microsoft.com/office/drawing/2014/main" id="{8E7901B7-BBAD-F6D3-53C0-F605DAFCF9EB}"/>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0805930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20" y="682006"/>
                <a:ext cx="5226830" cy="4937133"/>
              </a:xfrm>
            </p:spPr>
            <p:txBody>
              <a:bodyPr/>
              <a:lstStyle/>
              <a:p>
                <a:pPr>
                  <a:spcBef>
                    <a:spcPts val="0"/>
                  </a:spcBef>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conditions for this fault in the phase domain are </a:t>
                </a:r>
                <a14:m>
                  <m:oMath xmlns:m="http://schemas.openxmlformats.org/officeDocument/2006/math">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𝒊</m:t>
                        </m:r>
                      </m:sub>
                      <m:sup>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𝒃𝑭</m:t>
                        </m:r>
                      </m:sup>
                    </m:sSubSup>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𝒊</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𝑽</m:t>
                        </m:r>
                      </m:e>
                      <m:sub>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𝒊</m:t>
                        </m:r>
                      </m:sub>
                      <m:sup>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𝒄</m:t>
                        </m:r>
                      </m:sup>
                    </m:sSubSup>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spcBef>
                    <a:spcPts val="0"/>
                  </a:spcBef>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Transforming these conditions to sequence domain gives</a:t>
                </a:r>
              </a:p>
              <a:p>
                <a:pPr marL="0" indent="0">
                  <a:spcBef>
                    <a:spcPts val="0"/>
                  </a:spcBef>
                  <a:spcAft>
                    <a:spcPts val="1200"/>
                  </a:spcAft>
                  <a:buNone/>
                </a:pPr>
                <a14:m>
                  <m:oMathPara xmlns:m="http://schemas.openxmlformats.org/officeDocument/2006/math">
                    <m:oMathParaPr>
                      <m:jc m:val="centerGroup"/>
                    </m:oMathParaPr>
                    <m:oMath xmlns:m="http://schemas.openxmlformats.org/officeDocument/2006/math">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e>
                            </m:mr>
                          </m:m>
                        </m:e>
                      </m:d>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m:t>
                                </m:r>
                              </m:e>
                              <m:e>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m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e>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m:t>
                                </m:r>
                              </m:e>
                            </m:mr>
                          </m:m>
                        </m:e>
                      </m:d>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e>
                            </m:mr>
                            <m:m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e>
                            </m:mr>
                          </m:m>
                        </m:e>
                      </m:d>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d>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e>
                            </m:mr>
                            <m:mr>
                              <m:e>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𝒂</m:t>
                                    </m:r>
                                  </m:e>
                                </m:d>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e>
                            </m:mr>
                          </m:m>
                        </m:e>
                      </m:d>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a:t>
                </a:r>
              </a:p>
              <a:p>
                <a:pPr marL="0" indent="0">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Therefore,</a:t>
                </a:r>
              </a:p>
              <a:p>
                <a:pPr marL="0" indent="0">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d>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a:t>
                </a:r>
              </a:p>
              <a:p>
                <a:pPr marL="0" indent="0">
                  <a:spcBef>
                    <a:spcPts val="0"/>
                  </a:spcBef>
                  <a:spcAft>
                    <a:spcPts val="1200"/>
                  </a:spcAft>
                  <a:buNone/>
                </a:pPr>
                <a14:m>
                  <m:oMathPara xmlns:m="http://schemas.openxmlformats.org/officeDocument/2006/math">
                    <m:oMathParaPr>
                      <m:jc m:val="centerGroup"/>
                    </m:oMathParaPr>
                    <m:oMath xmlns:m="http://schemas.openxmlformats.org/officeDocument/2006/math">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d>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d>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20" y="682006"/>
                <a:ext cx="5226830" cy="4937133"/>
              </a:xfrm>
              <a:blipFill>
                <a:blip r:embed="rId2"/>
                <a:stretch>
                  <a:fillRect l="-933" t="-741" b="-530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75</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8080641" cy="625471"/>
          </a:xfrm>
        </p:spPr>
        <p:txBody>
          <a:bodyPr/>
          <a:lstStyle/>
          <a:p>
            <a:r>
              <a:rPr lang="en-US" sz="2800" dirty="0"/>
              <a:t>7.6.4 LL Fault</a:t>
            </a:r>
          </a:p>
        </p:txBody>
      </p:sp>
      <p:sp>
        <p:nvSpPr>
          <p:cNvPr id="10" name="TextBox 9">
            <a:extLst>
              <a:ext uri="{FF2B5EF4-FFF2-40B4-BE49-F238E27FC236}">
                <a16:creationId xmlns:a16="http://schemas.microsoft.com/office/drawing/2014/main" id="{2AB7BA06-1DF9-2831-9304-FDDB2D341D58}"/>
              </a:ext>
            </a:extLst>
          </p:cNvPr>
          <p:cNvSpPr txBox="1"/>
          <p:nvPr/>
        </p:nvSpPr>
        <p:spPr>
          <a:xfrm>
            <a:off x="5663697" y="2275509"/>
            <a:ext cx="3347884"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LL fault in sequence domain.</a:t>
            </a:r>
            <a:endParaRPr lang="en-US" sz="1200" i="1"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BFAE6A23-1E15-7D4A-AD37-6134BEB9B967}"/>
              </a:ext>
            </a:extLst>
          </p:cNvPr>
          <p:cNvPicPr>
            <a:picLocks noChangeAspect="1"/>
          </p:cNvPicPr>
          <p:nvPr/>
        </p:nvPicPr>
        <p:blipFill>
          <a:blip r:embed="rId3"/>
          <a:stretch>
            <a:fillRect/>
          </a:stretch>
        </p:blipFill>
        <p:spPr>
          <a:xfrm>
            <a:off x="5479032" y="1028721"/>
            <a:ext cx="3390648" cy="1137008"/>
          </a:xfrm>
          <a:prstGeom prst="rect">
            <a:avLst/>
          </a:prstGeom>
        </p:spPr>
      </p:pic>
      <p:sp>
        <p:nvSpPr>
          <p:cNvPr id="6" name="Footer Placeholder 4">
            <a:extLst>
              <a:ext uri="{FF2B5EF4-FFF2-40B4-BE49-F238E27FC236}">
                <a16:creationId xmlns:a16="http://schemas.microsoft.com/office/drawing/2014/main" id="{D6236090-BD00-867D-603E-FDFC3EC63298}"/>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7487188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a:xfrm>
                <a:off x="274320" y="682006"/>
                <a:ext cx="5226830" cy="4937133"/>
              </a:xfrm>
            </p:spPr>
            <p:txBody>
              <a:bodyPr/>
              <a:lstStyle/>
              <a:p>
                <a:pPr marL="0" indent="0">
                  <a:spcBef>
                    <a:spcPts val="0"/>
                  </a:spcBef>
                  <a:spcAft>
                    <a:spcPts val="1200"/>
                  </a:spcAft>
                  <a:buNone/>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or</a:t>
                </a:r>
              </a:p>
              <a:p>
                <a:pPr marL="0" indent="0">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sup>
                      </m:sSubSup>
                    </m:oMath>
                  </m:oMathPara>
                </a14:m>
                <a:endParaRPr lang="en-US" sz="1800" dirty="0">
                  <a:solidFill>
                    <a:schemeClr val="tx1"/>
                  </a:solidFill>
                  <a:latin typeface="Calibri" panose="020F0502020204030204" pitchFamily="34" charset="0"/>
                  <a:cs typeface="Calibri" panose="020F0502020204030204" pitchFamily="34" charset="0"/>
                </a:endParaRPr>
              </a:p>
              <a:p>
                <a:pPr>
                  <a:spcBef>
                    <a:spcPts val="0"/>
                  </a:spcBef>
                  <a:spcAft>
                    <a:spcPts val="1200"/>
                  </a:spcAft>
                </a:pPr>
                <a:r>
                  <a:rPr lang="en-US" sz="1800" dirty="0">
                    <a:solidFill>
                      <a:schemeClr val="tx1"/>
                    </a:solidFill>
                    <a:latin typeface="Calibri" panose="020F0502020204030204" pitchFamily="34" charset="0"/>
                    <a:cs typeface="Calibri" panose="020F0502020204030204" pitchFamily="34" charset="0"/>
                  </a:rPr>
                  <a:t>Based on the equations,</a:t>
                </a:r>
              </a:p>
              <a:p>
                <a:pPr marL="0" indent="0">
                  <a:spcBef>
                    <a:spcPts val="0"/>
                  </a:spcBef>
                  <a:spcAft>
                    <a:spcPts val="1200"/>
                  </a:spcAft>
                  <a:buNone/>
                </a:pPr>
                <a:r>
                  <a:rPr lang="en-US" sz="1800" dirty="0">
                    <a:solidFill>
                      <a:schemeClr val="tx1"/>
                    </a:solidFill>
                    <a:latin typeface="Calibri" panose="020F0502020204030204" pitchFamily="34" charset="0"/>
                    <a:cs typeface="Calibri" panose="020F0502020204030204" pitchFamily="34" charset="0"/>
                  </a:rPr>
                  <a:t> </a:t>
                </a:r>
                <a14:m>
                  <m:oMath xmlns:m="http://schemas.openxmlformats.org/officeDocument/2006/math">
                    <m:sSubSup>
                      <m:sSubSupPr>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d>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𝑏𝐹</m:t>
                        </m:r>
                      </m:sup>
                    </m:sSubSup>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b>
                      <m:sup>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sup>
                    </m:sSubSup>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we can create a circuit as shown in the figure.</a:t>
                </a:r>
              </a:p>
              <a:p>
                <a:pPr marL="0" indent="0">
                  <a:spcBef>
                    <a:spcPts val="0"/>
                  </a:spcBef>
                  <a:spcAft>
                    <a:spcPts val="1200"/>
                  </a:spcAft>
                  <a:buNone/>
                </a:pP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sSubSup>
                        <m:sSubSupPr>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𝑠𝑖</m:t>
                              </m:r>
                            </m:sup>
                          </m:sSubSup>
                        </m:den>
                      </m:f>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𝒊</m:t>
                                </m:r>
                              </m:sub>
                              <m:sup>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𝒃𝑭</m:t>
                                </m:r>
                              </m:sup>
                            </m:sSubSup>
                          </m:e>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𝑭</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𝑭</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𝑭</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d>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𝑭</m:t>
                                </m:r>
                              </m:sup>
                            </m:sSubSup>
                          </m:e>
                        </m:mr>
                        <m:mr>
                          <m:e/>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ad>
                              <m:radPr>
                                <m:degHide m:val="on"/>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e>
                            </m:rad>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𝑭</m:t>
                                </m:r>
                              </m:sup>
                            </m:sSubSup>
                          </m:e>
                        </m:mr>
                      </m:m>
                    </m:oMath>
                  </m:oMathPara>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1200"/>
                  </a:spcAft>
                  <a:buNone/>
                </a:pPr>
                <a:br>
                  <a:rPr lang="en-US" sz="1800" dirty="0">
                    <a:solidFill>
                      <a:schemeClr val="tx1"/>
                    </a:solidFill>
                    <a:latin typeface="Calibri" panose="020F0502020204030204" pitchFamily="34" charset="0"/>
                    <a:cs typeface="Calibri" panose="020F0502020204030204" pitchFamily="34" charset="0"/>
                  </a:rPr>
                </a:b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xfrm>
                <a:off x="274320" y="682006"/>
                <a:ext cx="5226830" cy="4937133"/>
              </a:xfrm>
              <a:blipFill>
                <a:blip r:embed="rId2"/>
                <a:stretch>
                  <a:fillRect l="-933" t="-74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76</a:t>
            </a:fld>
            <a:endParaRPr lang="en-US"/>
          </a:p>
        </p:txBody>
      </p:sp>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a:xfrm>
            <a:off x="274320" y="152400"/>
            <a:ext cx="8080641" cy="625471"/>
          </a:xfrm>
        </p:spPr>
        <p:txBody>
          <a:bodyPr/>
          <a:lstStyle/>
          <a:p>
            <a:r>
              <a:rPr lang="en-US" sz="2800" dirty="0"/>
              <a:t>7.6.4 LL Fault</a:t>
            </a:r>
          </a:p>
        </p:txBody>
      </p:sp>
      <p:sp>
        <p:nvSpPr>
          <p:cNvPr id="10" name="TextBox 9">
            <a:extLst>
              <a:ext uri="{FF2B5EF4-FFF2-40B4-BE49-F238E27FC236}">
                <a16:creationId xmlns:a16="http://schemas.microsoft.com/office/drawing/2014/main" id="{2AB7BA06-1DF9-2831-9304-FDDB2D341D58}"/>
              </a:ext>
            </a:extLst>
          </p:cNvPr>
          <p:cNvSpPr txBox="1"/>
          <p:nvPr/>
        </p:nvSpPr>
        <p:spPr>
          <a:xfrm>
            <a:off x="5663697" y="2275509"/>
            <a:ext cx="3347884"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LL fault in sequence domain.</a:t>
            </a:r>
            <a:endParaRPr lang="en-US" sz="1200" i="1"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BFAE6A23-1E15-7D4A-AD37-6134BEB9B967}"/>
              </a:ext>
            </a:extLst>
          </p:cNvPr>
          <p:cNvPicPr>
            <a:picLocks noChangeAspect="1"/>
          </p:cNvPicPr>
          <p:nvPr/>
        </p:nvPicPr>
        <p:blipFill>
          <a:blip r:embed="rId3"/>
          <a:stretch>
            <a:fillRect/>
          </a:stretch>
        </p:blipFill>
        <p:spPr>
          <a:xfrm>
            <a:off x="5479032" y="1028721"/>
            <a:ext cx="3390648" cy="1137008"/>
          </a:xfrm>
          <a:prstGeom prst="rect">
            <a:avLst/>
          </a:prstGeom>
        </p:spPr>
      </p:pic>
      <p:sp>
        <p:nvSpPr>
          <p:cNvPr id="6" name="Footer Placeholder 4">
            <a:extLst>
              <a:ext uri="{FF2B5EF4-FFF2-40B4-BE49-F238E27FC236}">
                <a16:creationId xmlns:a16="http://schemas.microsoft.com/office/drawing/2014/main" id="{20B3456E-88B4-242E-B838-C55DB536F3ED}"/>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7869068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C4D771D-60F3-4425-88A2-6AC81B3AE66B}"/>
              </a:ext>
            </a:extLst>
          </p:cNvPr>
          <p:cNvSpPr>
            <a:spLocks noGrp="1"/>
          </p:cNvSpPr>
          <p:nvPr>
            <p:ph type="sldNum" sz="quarter" idx="12"/>
          </p:nvPr>
        </p:nvSpPr>
        <p:spPr/>
        <p:txBody>
          <a:bodyPr/>
          <a:lstStyle/>
          <a:p>
            <a:fld id="{98783A6C-F2E5-470E-8F07-6DF2D28172F3}" type="slidenum">
              <a:rPr lang="en-US" smtClean="0"/>
              <a:t>77</a:t>
            </a:fld>
            <a:endParaRPr lang="en-US"/>
          </a:p>
        </p:txBody>
      </p:sp>
      <p:sp>
        <p:nvSpPr>
          <p:cNvPr id="7" name="Title 1">
            <a:extLst>
              <a:ext uri="{FF2B5EF4-FFF2-40B4-BE49-F238E27FC236}">
                <a16:creationId xmlns:a16="http://schemas.microsoft.com/office/drawing/2014/main" id="{91329803-A83D-4C7F-B0DA-21A20FBF4490}"/>
              </a:ext>
            </a:extLst>
          </p:cNvPr>
          <p:cNvSpPr>
            <a:spLocks noGrp="1"/>
          </p:cNvSpPr>
          <p:nvPr>
            <p:ph type="title"/>
          </p:nvPr>
        </p:nvSpPr>
        <p:spPr>
          <a:xfrm>
            <a:off x="609600" y="2514600"/>
            <a:ext cx="8229600" cy="1143000"/>
          </a:xfrm>
        </p:spPr>
        <p:txBody>
          <a:bodyPr>
            <a:normAutofit/>
          </a:bodyPr>
          <a:lstStyle/>
          <a:p>
            <a:pPr algn="ctr"/>
            <a:r>
              <a:rPr lang="en-US" sz="4400" dirty="0"/>
              <a:t>Thank You!</a:t>
            </a:r>
          </a:p>
        </p:txBody>
      </p:sp>
      <p:sp>
        <p:nvSpPr>
          <p:cNvPr id="2" name="Footer Placeholder 4">
            <a:extLst>
              <a:ext uri="{FF2B5EF4-FFF2-40B4-BE49-F238E27FC236}">
                <a16:creationId xmlns:a16="http://schemas.microsoft.com/office/drawing/2014/main" id="{C636C5BC-46A3-B3F2-3E54-E3A8E18B7B8C}"/>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728395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3. Load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p:txBody>
              <a:bodyPr/>
              <a:lstStyle/>
              <a:p>
                <a:pPr marL="57147" indent="0" algn="just">
                  <a:spcBef>
                    <a:spcPts val="1200"/>
                  </a:spcBef>
                  <a:buNone/>
                </a:pPr>
                <a:r>
                  <a:rPr lang="en-US" sz="1800" dirty="0">
                    <a:solidFill>
                      <a:srgbClr val="C00000"/>
                    </a:solidFill>
                    <a:latin typeface="Calibri" panose="020F0502020204030204" pitchFamily="34" charset="0"/>
                    <a:ea typeface="Calibri" panose="020F0502020204030204" pitchFamily="34" charset="0"/>
                    <a:cs typeface="Calibri" panose="020F0502020204030204" pitchFamily="34" charset="0"/>
                  </a:rPr>
                  <a:t>3.2 Load Model II</a:t>
                </a:r>
                <a:endParaRPr lang="en-US" sz="18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1200"/>
                  </a:spcBef>
                  <a:spcAft>
                    <a:spcPts val="600"/>
                  </a:spcAft>
                </a:pPr>
                <a:r>
                  <a:rPr lang="en-US" sz="1600" dirty="0">
                    <a:solidFill>
                      <a:schemeClr val="tx1"/>
                    </a:solidFill>
                    <a:latin typeface="Calibri" panose="020F0502020204030204" pitchFamily="34" charset="0"/>
                    <a:cs typeface="Calibri" panose="020F0502020204030204" pitchFamily="34" charset="0"/>
                  </a:rPr>
                  <a:t>Composite loads, which are assumed to be mixtures of the types as discussed, can be represented as:</a:t>
                </a:r>
              </a:p>
              <a:p>
                <a:pPr marL="0" indent="0" algn="ctr">
                  <a:spcBef>
                    <a:spcPts val="1200"/>
                  </a:spcBef>
                  <a:spcAft>
                    <a:spcPts val="600"/>
                  </a:spcAft>
                  <a:buNone/>
                </a:pPr>
                <a14:m>
                  <m:oMath xmlns:m="http://schemas.openxmlformats.org/officeDocument/2006/math">
                    <m:m>
                      <m:mPr>
                        <m:plcHide m:val="on"/>
                        <m:mcs>
                          <m:mc>
                            <m:mcPr>
                              <m:count m:val="1"/>
                              <m:mcJc m:val="center"/>
                            </m:mcPr>
                          </m:mc>
                        </m:mcs>
                        <m:ctrlPr>
                          <a:rPr lang="en-US"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sSup>
                            <m:s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num>
                                    <m:den>
                                      <m:sSub>
                                        <m:sSubPr>
                                          <m:ctrlPr>
                                            <a:rPr lang="en-US"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den>
                                  </m:f>
                                </m:e>
                              </m:d>
                            </m:e>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up>
                          </m:sSup>
                        </m:e>
                      </m:mr>
                      <m:m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𝑄</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sSup>
                            <m:s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num>
                                    <m:den>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den>
                                  </m:f>
                                </m:e>
                              </m:d>
                            </m:e>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m:t>
                              </m:r>
                            </m:sup>
                          </m:sSup>
                        </m:e>
                      </m:mr>
                    </m:m>
                  </m:oMath>
                </a14:m>
                <a:r>
                  <a:rPr lang="en-US" sz="1600" dirty="0">
                    <a:effectLst/>
                    <a:latin typeface="Georgia" panose="02040502050405020303" pitchFamily="18" charset="0"/>
                    <a:ea typeface="Calibri" panose="020F0502020204030204" pitchFamily="34" charset="0"/>
                    <a:cs typeface="Times New Roman" panose="02020603050405020304" pitchFamily="18" charset="0"/>
                  </a:rPr>
                  <a:t> </a:t>
                </a:r>
              </a:p>
              <a:p>
                <a:pPr marL="0" indent="0" algn="just">
                  <a:spcBef>
                    <a:spcPts val="400"/>
                  </a:spcBef>
                  <a:spcAft>
                    <a:spcPts val="400"/>
                  </a:spcAft>
                  <a:buNone/>
                </a:pPr>
                <a:r>
                  <a:rPr lang="en-US" sz="1600" dirty="0">
                    <a:solidFill>
                      <a:schemeClr val="tx1"/>
                    </a:solidFill>
                    <a:latin typeface="Calibri" panose="020F0502020204030204" pitchFamily="34" charset="0"/>
                    <a:cs typeface="Calibri" panose="020F0502020204030204" pitchFamily="34" charset="0"/>
                  </a:rPr>
                  <a:t>where both k and l vary between 0 and 3, </a:t>
                </a:r>
                <a:r>
                  <a:rPr lang="en-US" sz="1600" i="1" dirty="0" err="1">
                    <a:solidFill>
                      <a:schemeClr val="tx1"/>
                    </a:solidFill>
                    <a:latin typeface="Calibri" panose="020F0502020204030204" pitchFamily="34" charset="0"/>
                    <a:cs typeface="Calibri" panose="020F0502020204030204" pitchFamily="34" charset="0"/>
                  </a:rPr>
                  <a:t>V</a:t>
                </a:r>
                <a:r>
                  <a:rPr lang="en-US" sz="1600" i="1" baseline="-25000" dirty="0" err="1">
                    <a:solidFill>
                      <a:schemeClr val="tx1"/>
                    </a:solidFill>
                    <a:latin typeface="Calibri" panose="020F0502020204030204" pitchFamily="34" charset="0"/>
                    <a:cs typeface="Calibri" panose="020F0502020204030204" pitchFamily="34" charset="0"/>
                  </a:rPr>
                  <a:t>n</a:t>
                </a:r>
                <a:r>
                  <a:rPr lang="en-US" sz="1600" i="1" dirty="0">
                    <a:solidFill>
                      <a:schemeClr val="tx1"/>
                    </a:solidFill>
                    <a:latin typeface="Calibri" panose="020F0502020204030204" pitchFamily="34" charset="0"/>
                    <a:cs typeface="Calibri" panose="020F0502020204030204" pitchFamily="34" charset="0"/>
                  </a:rPr>
                  <a:t> </a:t>
                </a:r>
                <a:r>
                  <a:rPr lang="en-US" sz="1600" dirty="0">
                    <a:solidFill>
                      <a:schemeClr val="tx1"/>
                    </a:solidFill>
                    <a:latin typeface="Calibri" panose="020F0502020204030204" pitchFamily="34" charset="0"/>
                    <a:cs typeface="Calibri" panose="020F0502020204030204" pitchFamily="34" charset="0"/>
                  </a:rPr>
                  <a:t>is the initial or base value of voltage, </a:t>
                </a:r>
                <a:r>
                  <a:rPr lang="en-US" sz="1600" i="1" dirty="0" err="1">
                    <a:solidFill>
                      <a:schemeClr val="tx1"/>
                    </a:solidFill>
                    <a:latin typeface="Calibri" panose="020F0502020204030204" pitchFamily="34" charset="0"/>
                    <a:cs typeface="Calibri" panose="020F0502020204030204" pitchFamily="34" charset="0"/>
                  </a:rPr>
                  <a:t>P</a:t>
                </a:r>
                <a:r>
                  <a:rPr lang="en-US" sz="1600" i="1" baseline="-25000" dirty="0" err="1">
                    <a:solidFill>
                      <a:schemeClr val="tx1"/>
                    </a:solidFill>
                    <a:latin typeface="Calibri" panose="020F0502020204030204" pitchFamily="34" charset="0"/>
                    <a:cs typeface="Calibri" panose="020F0502020204030204" pitchFamily="34" charset="0"/>
                  </a:rPr>
                  <a:t>n</a:t>
                </a:r>
                <a:r>
                  <a:rPr lang="en-US" sz="1600" dirty="0">
                    <a:solidFill>
                      <a:schemeClr val="tx1"/>
                    </a:solidFill>
                    <a:latin typeface="Calibri" panose="020F0502020204030204" pitchFamily="34" charset="0"/>
                    <a:cs typeface="Calibri" panose="020F0502020204030204" pitchFamily="34" charset="0"/>
                  </a:rPr>
                  <a:t> is the initial or base value of real power, and </a:t>
                </a:r>
                <a:r>
                  <a:rPr lang="en-US" sz="1600" i="1" dirty="0">
                    <a:solidFill>
                      <a:schemeClr val="tx1"/>
                    </a:solidFill>
                    <a:latin typeface="Calibri" panose="020F0502020204030204" pitchFamily="34" charset="0"/>
                    <a:cs typeface="Calibri" panose="020F0502020204030204" pitchFamily="34" charset="0"/>
                  </a:rPr>
                  <a:t>Q</a:t>
                </a:r>
                <a:r>
                  <a:rPr lang="en-US" sz="1600" i="1" baseline="-25000" dirty="0">
                    <a:solidFill>
                      <a:schemeClr val="tx1"/>
                    </a:solidFill>
                    <a:latin typeface="Calibri" panose="020F0502020204030204" pitchFamily="34" charset="0"/>
                    <a:cs typeface="Calibri" panose="020F0502020204030204" pitchFamily="34" charset="0"/>
                  </a:rPr>
                  <a:t>n</a:t>
                </a:r>
                <a:r>
                  <a:rPr lang="en-US" sz="1600" i="1" dirty="0">
                    <a:solidFill>
                      <a:schemeClr val="tx1"/>
                    </a:solidFill>
                    <a:latin typeface="Calibri" panose="020F0502020204030204" pitchFamily="34" charset="0"/>
                    <a:cs typeface="Calibri" panose="020F0502020204030204" pitchFamily="34" charset="0"/>
                  </a:rPr>
                  <a:t> </a:t>
                </a:r>
                <a:r>
                  <a:rPr lang="en-US" sz="1600" dirty="0">
                    <a:solidFill>
                      <a:schemeClr val="tx1"/>
                    </a:solidFill>
                    <a:latin typeface="Calibri" panose="020F0502020204030204" pitchFamily="34" charset="0"/>
                    <a:cs typeface="Calibri" panose="020F0502020204030204" pitchFamily="34" charset="0"/>
                  </a:rPr>
                  <a:t>is the initial or base value of reactive power. When using these models, we should be aware of the range of V for the models to be valid.</a:t>
                </a:r>
              </a:p>
              <a:p>
                <a:pPr marL="0" indent="0" algn="just">
                  <a:spcBef>
                    <a:spcPts val="400"/>
                  </a:spcBef>
                  <a:spcAft>
                    <a:spcPts val="400"/>
                  </a:spcAft>
                  <a:buNone/>
                </a:pPr>
                <a:r>
                  <a:rPr lang="en-US" sz="1600" dirty="0">
                    <a:solidFill>
                      <a:schemeClr val="tx1"/>
                    </a:solidFill>
                    <a:latin typeface="Calibri" panose="020F0502020204030204" pitchFamily="34" charset="0"/>
                    <a:cs typeface="Calibri" panose="020F0502020204030204" pitchFamily="34" charset="0"/>
                  </a:rPr>
                  <a:t>Some examples of using Load Model II:</a:t>
                </a:r>
              </a:p>
              <a:p>
                <a:pPr algn="just">
                  <a:spcBef>
                    <a:spcPts val="400"/>
                  </a:spcBef>
                  <a:spcAft>
                    <a:spcPts val="400"/>
                  </a:spcAft>
                </a:pPr>
                <a:r>
                  <a:rPr lang="en-US" sz="1600" dirty="0">
                    <a:solidFill>
                      <a:schemeClr val="tx1"/>
                    </a:solidFill>
                    <a:latin typeface="Calibri" panose="020F0502020204030204" pitchFamily="34" charset="0"/>
                    <a:cs typeface="Calibri" panose="020F0502020204030204" pitchFamily="34" charset="0"/>
                  </a:rPr>
                  <a:t>(a) If k = 1 and l = 0, it implies that the load is a constant current type with unity power factor.</a:t>
                </a:r>
              </a:p>
              <a:p>
                <a:pPr algn="just">
                  <a:spcBef>
                    <a:spcPts val="400"/>
                  </a:spcBef>
                  <a:spcAft>
                    <a:spcPts val="400"/>
                  </a:spcAft>
                </a:pPr>
                <a:r>
                  <a:rPr lang="en-US" sz="1600" dirty="0">
                    <a:solidFill>
                      <a:schemeClr val="tx1"/>
                    </a:solidFill>
                    <a:latin typeface="Calibri" panose="020F0502020204030204" pitchFamily="34" charset="0"/>
                    <a:cs typeface="Calibri" panose="020F0502020204030204" pitchFamily="34" charset="0"/>
                  </a:rPr>
                  <a:t>(b) If k = l = 2, the load is a constant impedance type.</a:t>
                </a:r>
              </a:p>
              <a:p>
                <a:pPr algn="just">
                  <a:spcBef>
                    <a:spcPts val="400"/>
                  </a:spcBef>
                  <a:spcAft>
                    <a:spcPts val="400"/>
                  </a:spcAft>
                </a:pPr>
                <a:r>
                  <a:rPr lang="en-US" sz="1600" dirty="0">
                    <a:solidFill>
                      <a:schemeClr val="tx1"/>
                    </a:solidFill>
                    <a:latin typeface="Calibri" panose="020F0502020204030204" pitchFamily="34" charset="0"/>
                    <a:cs typeface="Calibri" panose="020F0502020204030204" pitchFamily="34" charset="0"/>
                  </a:rPr>
                  <a:t>(c) If k = 2.5 and l = 2.7, it represents an aluminum reduction plant. This is a simple model and can be determined empirically from measurements.</a:t>
                </a:r>
              </a:p>
              <a:p>
                <a:pPr marL="457188" lvl="1" indent="0" algn="just">
                  <a:spcBef>
                    <a:spcPts val="600"/>
                  </a:spcBef>
                  <a:buNone/>
                </a:pPr>
                <a:endParaRPr lang="en-US" sz="1800" dirty="0">
                  <a:solidFill>
                    <a:schemeClr val="tx1"/>
                  </a:solidFill>
                  <a:ea typeface="+mn-ea"/>
                  <a:cs typeface="+mn-cs"/>
                </a:endParaRPr>
              </a:p>
              <a:p>
                <a:pPr marL="857238" lvl="1" indent="-400050" algn="just">
                  <a:spcBef>
                    <a:spcPts val="600"/>
                  </a:spcBef>
                  <a:buFont typeface="+mj-lt"/>
                  <a:buAutoNum type="romanLcPeriod"/>
                </a:pPr>
                <a:endParaRPr lang="en-US" sz="1800" dirty="0">
                  <a:solidFill>
                    <a:schemeClr val="tx1"/>
                  </a:solidFill>
                </a:endParaRPr>
              </a:p>
              <a:p>
                <a:pPr algn="just">
                  <a:spcBef>
                    <a:spcPts val="600"/>
                  </a:spcBef>
                </a:pPr>
                <a:endParaRPr lang="en-US" sz="1800" dirty="0">
                  <a:solidFill>
                    <a:schemeClr val="tx1"/>
                  </a:solidFill>
                </a:endParaRPr>
              </a:p>
              <a:p>
                <a:pPr marL="0" indent="0" algn="just">
                  <a:spcBef>
                    <a:spcPts val="600"/>
                  </a:spcBef>
                  <a:buNone/>
                </a:pPr>
                <a:endParaRPr lang="en-US" sz="1800" dirty="0">
                  <a:solidFill>
                    <a:schemeClr val="tx1"/>
                  </a:solidFill>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blipFill>
                <a:blip r:embed="rId2"/>
                <a:stretch>
                  <a:fillRect l="-370" t="-766" r="-370" b="-395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8</a:t>
            </a:fld>
            <a:endParaRPr lang="en-US"/>
          </a:p>
        </p:txBody>
      </p:sp>
      <p:sp>
        <p:nvSpPr>
          <p:cNvPr id="6" name="Footer Placeholder 4">
            <a:extLst>
              <a:ext uri="{FF2B5EF4-FFF2-40B4-BE49-F238E27FC236}">
                <a16:creationId xmlns:a16="http://schemas.microsoft.com/office/drawing/2014/main" id="{F24BA612-0762-4695-F91A-AB777C553634}"/>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715058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37DE-CF77-4E90-A7B5-69FA7F93C339}"/>
              </a:ext>
            </a:extLst>
          </p:cNvPr>
          <p:cNvSpPr>
            <a:spLocks noGrp="1"/>
          </p:cNvSpPr>
          <p:nvPr>
            <p:ph type="title"/>
          </p:nvPr>
        </p:nvSpPr>
        <p:spPr/>
        <p:txBody>
          <a:bodyPr/>
          <a:lstStyle/>
          <a:p>
            <a:r>
              <a:rPr lang="en-US" dirty="0"/>
              <a:t>3. Load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2F2526-8B3D-48D5-97E2-97E0A0E02241}"/>
                  </a:ext>
                </a:extLst>
              </p:cNvPr>
              <p:cNvSpPr>
                <a:spLocks noGrp="1"/>
              </p:cNvSpPr>
              <p:nvPr>
                <p:ph idx="1"/>
              </p:nvPr>
            </p:nvSpPr>
            <p:spPr/>
            <p:txBody>
              <a:bodyPr/>
              <a:lstStyle/>
              <a:p>
                <a:pPr marL="57147" indent="0" algn="just">
                  <a:spcBef>
                    <a:spcPts val="1200"/>
                  </a:spcBef>
                  <a:buNone/>
                </a:pPr>
                <a:r>
                  <a:rPr lang="en-US" sz="1800" dirty="0">
                    <a:solidFill>
                      <a:srgbClr val="C00000"/>
                    </a:solidFill>
                    <a:latin typeface="Calibri" panose="020F0502020204030204" pitchFamily="34" charset="0"/>
                    <a:ea typeface="Calibri" panose="020F0502020204030204" pitchFamily="34" charset="0"/>
                    <a:cs typeface="Calibri" panose="020F0502020204030204" pitchFamily="34" charset="0"/>
                  </a:rPr>
                  <a:t>3.3 Load Model III</a:t>
                </a:r>
                <a:endParaRPr lang="en-US" sz="18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1200"/>
                  </a:spcBef>
                  <a:spcAft>
                    <a:spcPts val="600"/>
                  </a:spcAft>
                </a:pPr>
                <a:r>
                  <a:rPr lang="en-US" sz="1600" dirty="0">
                    <a:solidFill>
                      <a:schemeClr val="tx1"/>
                    </a:solidFill>
                    <a:latin typeface="Calibri" panose="020F0502020204030204" pitchFamily="34" charset="0"/>
                    <a:cs typeface="Calibri" panose="020F0502020204030204" pitchFamily="34" charset="0"/>
                  </a:rPr>
                  <a:t>If loads (or demands) are sensitive to frequency, the frequency effects should be included. In that case, voltage and frequency dependence are described by the following relationships:</a:t>
                </a:r>
                <a:endParaRPr lang="en-US" sz="1600" i="1" dirty="0">
                  <a:solidFill>
                    <a:schemeClr val="tx1"/>
                  </a:solidFill>
                  <a:latin typeface="Calibri" panose="020F0502020204030204" pitchFamily="34" charset="0"/>
                  <a:cs typeface="Calibri" panose="020F0502020204030204" pitchFamily="34" charset="0"/>
                </a:endParaRPr>
              </a:p>
              <a:p>
                <a:pPr marL="0" indent="0" algn="ctr">
                  <a:spcBef>
                    <a:spcPts val="1200"/>
                  </a:spcBef>
                  <a:spcAft>
                    <a:spcPts val="600"/>
                  </a:spcAft>
                  <a:buNone/>
                </a:pPr>
                <a14:m>
                  <m:oMath xmlns:m="http://schemas.openxmlformats.org/officeDocument/2006/math">
                    <m:m>
                      <m:mPr>
                        <m:plcHide m:val="on"/>
                        <m:mcs>
                          <m:mc>
                            <m:mcPr>
                              <m:count m:val="2"/>
                              <m:mcJc m:val="center"/>
                            </m:mcPr>
                          </m:mc>
                        </m:mcs>
                        <m:ctrlPr>
                          <a:rPr lang="en-US" sz="1600" i="1" smtClean="0">
                            <a:solidFill>
                              <a:schemeClr val="tx1"/>
                            </a:solidFill>
                            <a:latin typeface="Cambria Math" panose="02040503050406030204" pitchFamily="18" charset="0"/>
                          </a:rPr>
                        </m:ctrlPr>
                      </m:mPr>
                      <m:mr>
                        <m:e/>
                        <m:e>
                          <m:r>
                            <a:rPr lang="en-US" sz="1600" i="1">
                              <a:solidFill>
                                <a:schemeClr val="tx1"/>
                              </a:solidFill>
                              <a:latin typeface="Cambria Math" panose="02040503050406030204" pitchFamily="18" charset="0"/>
                            </a:rPr>
                            <m:t>𝑃</m:t>
                          </m:r>
                          <m:r>
                            <a:rPr lang="en-US" sz="1600">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𝑓</m:t>
                          </m:r>
                          <m:r>
                            <a:rPr lang="en-US" sz="1600">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𝑉</m:t>
                          </m:r>
                          <m:r>
                            <a:rPr lang="en-US" sz="1600">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𝑃</m:t>
                              </m:r>
                            </m:e>
                            <m:sub>
                              <m:r>
                                <a:rPr lang="en-US" sz="1600" i="1">
                                  <a:solidFill>
                                    <a:schemeClr val="tx1"/>
                                  </a:solidFill>
                                  <a:latin typeface="Cambria Math" panose="02040503050406030204" pitchFamily="18" charset="0"/>
                                </a:rPr>
                                <m:t>𝑛</m:t>
                              </m:r>
                            </m:sub>
                          </m:sSub>
                          <m:sSup>
                            <m:sSupPr>
                              <m:ctrlPr>
                                <a:rPr lang="en-US" sz="1600" i="1">
                                  <a:solidFill>
                                    <a:schemeClr val="tx1"/>
                                  </a:solidFill>
                                  <a:latin typeface="Cambria Math" panose="02040503050406030204" pitchFamily="18" charset="0"/>
                                </a:rPr>
                              </m:ctrlPr>
                            </m:sSupPr>
                            <m:e>
                              <m:d>
                                <m:dPr>
                                  <m:ctrlPr>
                                    <a:rPr lang="en-US" sz="1600" i="1">
                                      <a:solidFill>
                                        <a:schemeClr val="tx1"/>
                                      </a:solidFill>
                                      <a:latin typeface="Cambria Math" panose="02040503050406030204" pitchFamily="18" charset="0"/>
                                    </a:rPr>
                                  </m:ctrlPr>
                                </m:dPr>
                                <m:e>
                                  <m:f>
                                    <m:fPr>
                                      <m:ctrlPr>
                                        <a:rPr lang="en-US" sz="1600" i="1">
                                          <a:solidFill>
                                            <a:schemeClr val="tx1"/>
                                          </a:solidFill>
                                          <a:latin typeface="Cambria Math" panose="02040503050406030204" pitchFamily="18" charset="0"/>
                                        </a:rPr>
                                      </m:ctrlPr>
                                    </m:fPr>
                                    <m:num>
                                      <m:r>
                                        <a:rPr lang="en-US" sz="1600" i="1">
                                          <a:solidFill>
                                            <a:schemeClr val="tx1"/>
                                          </a:solidFill>
                                          <a:latin typeface="Cambria Math" panose="02040503050406030204" pitchFamily="18" charset="0"/>
                                        </a:rPr>
                                        <m:t>𝜔</m:t>
                                      </m:r>
                                    </m:num>
                                    <m:den>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𝜔</m:t>
                                          </m:r>
                                        </m:e>
                                        <m:sub>
                                          <m:r>
                                            <a:rPr lang="en-US" sz="1600" i="1">
                                              <a:solidFill>
                                                <a:schemeClr val="tx1"/>
                                              </a:solidFill>
                                              <a:latin typeface="Cambria Math" panose="02040503050406030204" pitchFamily="18" charset="0"/>
                                            </a:rPr>
                                            <m:t>𝑛</m:t>
                                          </m:r>
                                        </m:sub>
                                      </m:sSub>
                                    </m:den>
                                  </m:f>
                                </m:e>
                              </m:d>
                            </m:e>
                            <m:sup>
                              <m:r>
                                <a:rPr lang="en-US" sz="1600" i="1">
                                  <a:solidFill>
                                    <a:schemeClr val="tx1"/>
                                  </a:solidFill>
                                  <a:latin typeface="Cambria Math" panose="02040503050406030204" pitchFamily="18" charset="0"/>
                                </a:rPr>
                                <m:t>𝛼</m:t>
                              </m:r>
                            </m:sup>
                          </m:sSup>
                          <m:sSup>
                            <m:sSupPr>
                              <m:ctrlPr>
                                <a:rPr lang="en-US" sz="1600" i="1">
                                  <a:solidFill>
                                    <a:schemeClr val="tx1"/>
                                  </a:solidFill>
                                  <a:latin typeface="Cambria Math" panose="02040503050406030204" pitchFamily="18" charset="0"/>
                                </a:rPr>
                              </m:ctrlPr>
                            </m:sSupPr>
                            <m:e>
                              <m:d>
                                <m:dPr>
                                  <m:ctrlPr>
                                    <a:rPr lang="en-US" sz="1600" i="1">
                                      <a:solidFill>
                                        <a:schemeClr val="tx1"/>
                                      </a:solidFill>
                                      <a:latin typeface="Cambria Math" panose="02040503050406030204" pitchFamily="18" charset="0"/>
                                    </a:rPr>
                                  </m:ctrlPr>
                                </m:dPr>
                                <m:e>
                                  <m:f>
                                    <m:fPr>
                                      <m:ctrlPr>
                                        <a:rPr lang="en-US" sz="1600" i="1">
                                          <a:solidFill>
                                            <a:schemeClr val="tx1"/>
                                          </a:solidFill>
                                          <a:latin typeface="Cambria Math" panose="02040503050406030204" pitchFamily="18" charset="0"/>
                                        </a:rPr>
                                      </m:ctrlPr>
                                    </m:fPr>
                                    <m:num>
                                      <m:r>
                                        <a:rPr lang="en-US" sz="1600" i="1">
                                          <a:solidFill>
                                            <a:schemeClr val="tx1"/>
                                          </a:solidFill>
                                          <a:latin typeface="Cambria Math" panose="02040503050406030204" pitchFamily="18" charset="0"/>
                                        </a:rPr>
                                        <m:t>𝑉</m:t>
                                      </m:r>
                                    </m:num>
                                    <m:den>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𝑉</m:t>
                                          </m:r>
                                        </m:e>
                                        <m:sub>
                                          <m:r>
                                            <a:rPr lang="en-US" sz="1600" i="1">
                                              <a:solidFill>
                                                <a:schemeClr val="tx1"/>
                                              </a:solidFill>
                                              <a:latin typeface="Cambria Math" panose="02040503050406030204" pitchFamily="18" charset="0"/>
                                            </a:rPr>
                                            <m:t>𝑛</m:t>
                                          </m:r>
                                        </m:sub>
                                      </m:sSub>
                                    </m:den>
                                  </m:f>
                                </m:e>
                              </m:d>
                            </m:e>
                            <m:sup>
                              <m:r>
                                <a:rPr lang="en-US" sz="1600" i="1">
                                  <a:solidFill>
                                    <a:schemeClr val="tx1"/>
                                  </a:solidFill>
                                  <a:latin typeface="Cambria Math" panose="02040503050406030204" pitchFamily="18" charset="0"/>
                                </a:rPr>
                                <m:t>𝑘</m:t>
                              </m:r>
                            </m:sup>
                          </m:sSup>
                        </m:e>
                      </m:mr>
                      <m:mr>
                        <m:e/>
                        <m:e>
                          <m:r>
                            <a:rPr lang="en-US" sz="1600" i="1">
                              <a:solidFill>
                                <a:schemeClr val="tx1"/>
                              </a:solidFill>
                              <a:latin typeface="Cambria Math" panose="02040503050406030204" pitchFamily="18" charset="0"/>
                            </a:rPr>
                            <m:t>𝑄</m:t>
                          </m:r>
                          <m:r>
                            <a:rPr lang="en-US" sz="1600">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𝑓</m:t>
                          </m:r>
                          <m:r>
                            <a:rPr lang="en-US" sz="1600">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𝑉</m:t>
                          </m:r>
                          <m:r>
                            <a:rPr lang="en-US" sz="1600">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𝑄</m:t>
                              </m:r>
                            </m:e>
                            <m:sub>
                              <m:r>
                                <a:rPr lang="en-US" sz="1600" i="1">
                                  <a:solidFill>
                                    <a:schemeClr val="tx1"/>
                                  </a:solidFill>
                                  <a:latin typeface="Cambria Math" panose="02040503050406030204" pitchFamily="18" charset="0"/>
                                </a:rPr>
                                <m:t>𝑛</m:t>
                              </m:r>
                            </m:sub>
                          </m:sSub>
                          <m:sSup>
                            <m:sSupPr>
                              <m:ctrlPr>
                                <a:rPr lang="en-US" sz="1600" i="1">
                                  <a:solidFill>
                                    <a:schemeClr val="tx1"/>
                                  </a:solidFill>
                                  <a:latin typeface="Cambria Math" panose="02040503050406030204" pitchFamily="18" charset="0"/>
                                </a:rPr>
                              </m:ctrlPr>
                            </m:sSupPr>
                            <m:e>
                              <m:d>
                                <m:dPr>
                                  <m:ctrlPr>
                                    <a:rPr lang="en-US" sz="1600" i="1">
                                      <a:solidFill>
                                        <a:schemeClr val="tx1"/>
                                      </a:solidFill>
                                      <a:latin typeface="Cambria Math" panose="02040503050406030204" pitchFamily="18" charset="0"/>
                                    </a:rPr>
                                  </m:ctrlPr>
                                </m:dPr>
                                <m:e>
                                  <m:f>
                                    <m:fPr>
                                      <m:ctrlPr>
                                        <a:rPr lang="en-US" sz="1600" i="1">
                                          <a:solidFill>
                                            <a:schemeClr val="tx1"/>
                                          </a:solidFill>
                                          <a:latin typeface="Cambria Math" panose="02040503050406030204" pitchFamily="18" charset="0"/>
                                        </a:rPr>
                                      </m:ctrlPr>
                                    </m:fPr>
                                    <m:num>
                                      <m:r>
                                        <a:rPr lang="en-US" sz="1600" i="1">
                                          <a:solidFill>
                                            <a:schemeClr val="tx1"/>
                                          </a:solidFill>
                                          <a:latin typeface="Cambria Math" panose="02040503050406030204" pitchFamily="18" charset="0"/>
                                        </a:rPr>
                                        <m:t>𝜔</m:t>
                                      </m:r>
                                    </m:num>
                                    <m:den>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𝜔</m:t>
                                          </m:r>
                                        </m:e>
                                        <m:sub>
                                          <m:r>
                                            <a:rPr lang="en-US" sz="1600" i="1">
                                              <a:solidFill>
                                                <a:schemeClr val="tx1"/>
                                              </a:solidFill>
                                              <a:latin typeface="Cambria Math" panose="02040503050406030204" pitchFamily="18" charset="0"/>
                                            </a:rPr>
                                            <m:t>𝑛</m:t>
                                          </m:r>
                                        </m:sub>
                                      </m:sSub>
                                    </m:den>
                                  </m:f>
                                </m:e>
                              </m:d>
                            </m:e>
                            <m:sup>
                              <m:r>
                                <a:rPr lang="en-US" sz="1600" i="1">
                                  <a:solidFill>
                                    <a:schemeClr val="tx1"/>
                                  </a:solidFill>
                                  <a:latin typeface="Cambria Math" panose="02040503050406030204" pitchFamily="18" charset="0"/>
                                </a:rPr>
                                <m:t>𝛽</m:t>
                              </m:r>
                            </m:sup>
                          </m:sSup>
                          <m:sSup>
                            <m:sSupPr>
                              <m:ctrlPr>
                                <a:rPr lang="en-US" sz="1600" i="1">
                                  <a:solidFill>
                                    <a:schemeClr val="tx1"/>
                                  </a:solidFill>
                                  <a:latin typeface="Cambria Math" panose="02040503050406030204" pitchFamily="18" charset="0"/>
                                </a:rPr>
                              </m:ctrlPr>
                            </m:sSupPr>
                            <m:e>
                              <m:d>
                                <m:dPr>
                                  <m:ctrlPr>
                                    <a:rPr lang="en-US" sz="1600" i="1">
                                      <a:solidFill>
                                        <a:schemeClr val="tx1"/>
                                      </a:solidFill>
                                      <a:latin typeface="Cambria Math" panose="02040503050406030204" pitchFamily="18" charset="0"/>
                                    </a:rPr>
                                  </m:ctrlPr>
                                </m:dPr>
                                <m:e>
                                  <m:f>
                                    <m:fPr>
                                      <m:ctrlPr>
                                        <a:rPr lang="en-US" sz="1600" i="1">
                                          <a:solidFill>
                                            <a:schemeClr val="tx1"/>
                                          </a:solidFill>
                                          <a:latin typeface="Cambria Math" panose="02040503050406030204" pitchFamily="18" charset="0"/>
                                        </a:rPr>
                                      </m:ctrlPr>
                                    </m:fPr>
                                    <m:num>
                                      <m:r>
                                        <a:rPr lang="en-US" sz="1600" i="1">
                                          <a:solidFill>
                                            <a:schemeClr val="tx1"/>
                                          </a:solidFill>
                                          <a:latin typeface="Cambria Math" panose="02040503050406030204" pitchFamily="18" charset="0"/>
                                        </a:rPr>
                                        <m:t>𝑉</m:t>
                                      </m:r>
                                    </m:num>
                                    <m:den>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𝑉</m:t>
                                          </m:r>
                                        </m:e>
                                        <m:sub>
                                          <m:r>
                                            <a:rPr lang="en-US" sz="1600" i="1">
                                              <a:solidFill>
                                                <a:schemeClr val="tx1"/>
                                              </a:solidFill>
                                              <a:latin typeface="Cambria Math" panose="02040503050406030204" pitchFamily="18" charset="0"/>
                                            </a:rPr>
                                            <m:t>𝑛</m:t>
                                          </m:r>
                                        </m:sub>
                                      </m:sSub>
                                    </m:den>
                                  </m:f>
                                </m:e>
                              </m:d>
                            </m:e>
                            <m:sup>
                              <m:r>
                                <a:rPr lang="en-US" sz="1600" i="1">
                                  <a:solidFill>
                                    <a:schemeClr val="tx1"/>
                                  </a:solidFill>
                                  <a:latin typeface="Cambria Math" panose="02040503050406030204" pitchFamily="18" charset="0"/>
                                </a:rPr>
                                <m:t>𝑙</m:t>
                              </m:r>
                            </m:sup>
                          </m:sSup>
                        </m:e>
                      </m:mr>
                    </m:m>
                  </m:oMath>
                </a14:m>
                <a:r>
                  <a:rPr lang="en-US" sz="1600" dirty="0">
                    <a:solidFill>
                      <a:schemeClr val="tx1"/>
                    </a:solidFill>
                  </a:rPr>
                  <a:t> </a:t>
                </a:r>
              </a:p>
              <a:p>
                <a:pPr marL="0" indent="0" algn="just">
                  <a:spcBef>
                    <a:spcPts val="1200"/>
                  </a:spcBef>
                  <a:spcAft>
                    <a:spcPts val="600"/>
                  </a:spcAft>
                  <a:buNone/>
                </a:pPr>
                <a:r>
                  <a:rPr lang="en-US" sz="1600" dirty="0">
                    <a:solidFill>
                      <a:schemeClr val="tx1"/>
                    </a:solidFill>
                    <a:latin typeface="Calibri" panose="020F0502020204030204" pitchFamily="34" charset="0"/>
                    <a:cs typeface="Calibri" panose="020F0502020204030204" pitchFamily="34" charset="0"/>
                  </a:rPr>
                  <a:t>where </a:t>
                </a:r>
                <a14:m>
                  <m:oMath xmlns:m="http://schemas.openxmlformats.org/officeDocument/2006/math">
                    <m:r>
                      <a:rPr lang="en-US" sz="1600" i="1" smtClean="0">
                        <a:solidFill>
                          <a:schemeClr val="tx1"/>
                        </a:solidFill>
                        <a:latin typeface="Cambria Math" panose="02040503050406030204" pitchFamily="18" charset="0"/>
                      </a:rPr>
                      <m:t>𝜔</m:t>
                    </m:r>
                    <m:r>
                      <a:rPr lang="en-US" sz="1600">
                        <a:solidFill>
                          <a:schemeClr val="tx1"/>
                        </a:solidFill>
                        <a:latin typeface="Cambria Math" panose="02040503050406030204" pitchFamily="18" charset="0"/>
                      </a:rPr>
                      <m:t>=2</m:t>
                    </m:r>
                    <m:r>
                      <a:rPr lang="en-US" sz="1600" i="1">
                        <a:solidFill>
                          <a:schemeClr val="tx1"/>
                        </a:solidFill>
                        <a:latin typeface="Cambria Math" panose="02040503050406030204" pitchFamily="18" charset="0"/>
                      </a:rPr>
                      <m:t>𝜋</m:t>
                    </m:r>
                    <m:r>
                      <a:rPr lang="en-US" sz="1600" i="1">
                        <a:solidFill>
                          <a:schemeClr val="tx1"/>
                        </a:solidFill>
                        <a:latin typeface="Cambria Math" panose="02040503050406030204" pitchFamily="18" charset="0"/>
                      </a:rPr>
                      <m:t>𝑓</m:t>
                    </m:r>
                    <m:r>
                      <a:rPr lang="en-US" sz="160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  </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𝜔</m:t>
                        </m:r>
                      </m:e>
                      <m:sub>
                        <m:r>
                          <a:rPr lang="en-US" sz="1600" i="1">
                            <a:solidFill>
                              <a:schemeClr val="tx1"/>
                            </a:solidFill>
                            <a:latin typeface="Cambria Math" panose="02040503050406030204" pitchFamily="18" charset="0"/>
                          </a:rPr>
                          <m:t>𝑛</m:t>
                        </m:r>
                      </m:sub>
                    </m:sSub>
                    <m:r>
                      <a:rPr lang="en-US" sz="1600">
                        <a:solidFill>
                          <a:schemeClr val="tx1"/>
                        </a:solidFill>
                        <a:latin typeface="Cambria Math" panose="02040503050406030204" pitchFamily="18" charset="0"/>
                      </a:rPr>
                      <m:t>=2</m:t>
                    </m:r>
                    <m:r>
                      <a:rPr lang="en-US" sz="1600" i="1">
                        <a:solidFill>
                          <a:schemeClr val="tx1"/>
                        </a:solidFill>
                        <a:latin typeface="Cambria Math" panose="02040503050406030204" pitchFamily="18" charset="0"/>
                      </a:rPr>
                      <m:t>𝜋</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𝑓</m:t>
                        </m:r>
                      </m:e>
                      <m:sub>
                        <m:r>
                          <a:rPr lang="en-US" sz="1600" i="1">
                            <a:solidFill>
                              <a:schemeClr val="tx1"/>
                            </a:solidFill>
                            <a:latin typeface="Cambria Math" panose="02040503050406030204" pitchFamily="18" charset="0"/>
                          </a:rPr>
                          <m:t>𝑛</m:t>
                        </m:r>
                      </m:sub>
                    </m:sSub>
                    <m:r>
                      <a:rPr lang="en-US" sz="1600">
                        <a:solidFill>
                          <a:schemeClr val="tx1"/>
                        </a:solidFill>
                        <a:latin typeface="Cambria Math" panose="02040503050406030204" pitchFamily="18" charset="0"/>
                      </a:rPr>
                      <m:t>,</m:t>
                    </m:r>
                    <m:r>
                      <a:rPr lang="en-US" sz="1600" b="0" i="0" smtClean="0">
                        <a:solidFill>
                          <a:schemeClr val="tx1"/>
                        </a:solidFill>
                        <a:latin typeface="Cambria Math" panose="02040503050406030204" pitchFamily="18" charset="0"/>
                      </a:rPr>
                      <m:t>  </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𝑓</m:t>
                        </m:r>
                      </m:e>
                      <m:sub>
                        <m:r>
                          <a:rPr lang="en-US" sz="1600" i="1">
                            <a:solidFill>
                              <a:schemeClr val="tx1"/>
                            </a:solidFill>
                            <a:latin typeface="Cambria Math" panose="02040503050406030204" pitchFamily="18" charset="0"/>
                          </a:rPr>
                          <m:t>𝑛</m:t>
                        </m:r>
                      </m:sub>
                    </m:sSub>
                    <m:r>
                      <a:rPr lang="en-US" sz="1600" i="1">
                        <a:latin typeface="Cambria Math" panose="02040503050406030204" pitchFamily="18" charset="0"/>
                      </a:rPr>
                      <m:t> </m:t>
                    </m:r>
                  </m:oMath>
                </a14:m>
                <a:r>
                  <a:rPr lang="en-US" sz="1600" dirty="0">
                    <a:solidFill>
                      <a:schemeClr val="tx1"/>
                    </a:solidFill>
                    <a:latin typeface="Calibri" panose="020F0502020204030204" pitchFamily="34" charset="0"/>
                    <a:cs typeface="Calibri" panose="020F0502020204030204" pitchFamily="34" charset="0"/>
                  </a:rPr>
                  <a:t>is the base frequency, and </a:t>
                </a:r>
                <a14:m>
                  <m:oMath xmlns:m="http://schemas.openxmlformats.org/officeDocument/2006/math">
                    <m:r>
                      <a:rPr lang="en-US" sz="1600">
                        <a:solidFill>
                          <a:schemeClr val="tx1"/>
                        </a:solidFill>
                        <a:latin typeface="Cambria Math" panose="02040503050406030204" pitchFamily="18" charset="0"/>
                      </a:rPr>
                      <m:t>𝛼</m:t>
                    </m:r>
                  </m:oMath>
                </a14:m>
                <a:r>
                  <a:rPr lang="en-US" sz="1600" dirty="0">
                    <a:solidFill>
                      <a:schemeClr val="tx1"/>
                    </a:solidFill>
                    <a:latin typeface="Calibri" panose="020F0502020204030204" pitchFamily="34" charset="0"/>
                    <a:cs typeface="Calibri" panose="020F0502020204030204" pitchFamily="34" charset="0"/>
                  </a:rPr>
                  <a:t> and </a:t>
                </a:r>
                <a14:m>
                  <m:oMath xmlns:m="http://schemas.openxmlformats.org/officeDocument/2006/math">
                    <m:r>
                      <a:rPr lang="en-US" sz="1600">
                        <a:solidFill>
                          <a:schemeClr val="tx1"/>
                        </a:solidFill>
                        <a:latin typeface="Cambria Math" panose="02040503050406030204" pitchFamily="18" charset="0"/>
                      </a:rPr>
                      <m:t>𝛽</m:t>
                    </m:r>
                  </m:oMath>
                </a14:m>
                <a:r>
                  <a:rPr lang="en-US" sz="1600" dirty="0">
                    <a:solidFill>
                      <a:schemeClr val="tx1"/>
                    </a:solidFill>
                    <a:latin typeface="Calibri" panose="020F0502020204030204" pitchFamily="34" charset="0"/>
                    <a:cs typeface="Calibri" panose="020F0502020204030204" pitchFamily="34" charset="0"/>
                  </a:rPr>
                  <a:t> are constant exponents.</a:t>
                </a:r>
              </a:p>
              <a:p>
                <a:pPr algn="just">
                  <a:spcBef>
                    <a:spcPts val="1200"/>
                  </a:spcBef>
                  <a:spcAft>
                    <a:spcPts val="600"/>
                  </a:spcAft>
                </a:pPr>
                <a:r>
                  <a:rPr lang="en-US" sz="1600" dirty="0">
                    <a:solidFill>
                      <a:schemeClr val="tx1"/>
                    </a:solidFill>
                    <a:latin typeface="Calibri" panose="020F0502020204030204" pitchFamily="34" charset="0"/>
                    <a:cs typeface="Calibri" panose="020F0502020204030204" pitchFamily="34" charset="0"/>
                  </a:rPr>
                  <a:t>Instead of determining the exponent for this model, it is often a practice to determine the four sensitivity coefficients. Knowing these coefficients, the new values for ΔP and ΔQ can be determined from </a:t>
                </a:r>
                <a:r>
                  <a:rPr lang="en-US" sz="1600" dirty="0" err="1">
                    <a:solidFill>
                      <a:schemeClr val="tx1"/>
                    </a:solidFill>
                    <a:latin typeface="Calibri" panose="020F0502020204030204" pitchFamily="34" charset="0"/>
                    <a:cs typeface="Calibri" panose="020F0502020204030204" pitchFamily="34" charset="0"/>
                  </a:rPr>
                  <a:t>Δf</a:t>
                </a:r>
                <a:r>
                  <a:rPr lang="en-US" sz="1600" dirty="0">
                    <a:solidFill>
                      <a:schemeClr val="tx1"/>
                    </a:solidFill>
                    <a:latin typeface="Calibri" panose="020F0502020204030204" pitchFamily="34" charset="0"/>
                    <a:cs typeface="Calibri" panose="020F0502020204030204" pitchFamily="34" charset="0"/>
                  </a:rPr>
                  <a:t> and ΔV. All the changes are assumed to be small, thus:</a:t>
                </a:r>
              </a:p>
              <a:p>
                <a:pPr algn="just">
                  <a:spcBef>
                    <a:spcPts val="1200"/>
                  </a:spcBef>
                  <a:spcAft>
                    <a:spcPts val="600"/>
                  </a:spcAft>
                </a:pPr>
                <a:endParaRPr lang="en-US" sz="1800" dirty="0">
                  <a:solidFill>
                    <a:schemeClr val="tx1"/>
                  </a:solidFill>
                  <a:effectLst/>
                  <a:ea typeface="Calibri" panose="020F0502020204030204" pitchFamily="34" charset="0"/>
                  <a:cs typeface="Times New Roman" panose="02020603050405020304" pitchFamily="18" charset="0"/>
                </a:endParaRPr>
              </a:p>
              <a:p>
                <a:pPr marL="0" indent="0" algn="just">
                  <a:spcBef>
                    <a:spcPts val="1200"/>
                  </a:spcBef>
                  <a:spcAft>
                    <a:spcPts val="600"/>
                  </a:spcAft>
                  <a:buNone/>
                </a:pPr>
                <a:endParaRPr lang="en-US" sz="1800" dirty="0">
                  <a:solidFill>
                    <a:schemeClr val="tx1"/>
                  </a:solidFill>
                </a:endParaRPr>
              </a:p>
              <a:p>
                <a:pPr marL="457188" lvl="1" indent="0" algn="just">
                  <a:spcBef>
                    <a:spcPts val="600"/>
                  </a:spcBef>
                  <a:buNone/>
                </a:pPr>
                <a:endParaRPr lang="en-US" sz="1800" dirty="0">
                  <a:solidFill>
                    <a:schemeClr val="tx1"/>
                  </a:solidFill>
                  <a:ea typeface="+mn-ea"/>
                  <a:cs typeface="+mn-cs"/>
                </a:endParaRPr>
              </a:p>
              <a:p>
                <a:pPr marL="857238" lvl="1" indent="-400050" algn="just">
                  <a:spcBef>
                    <a:spcPts val="600"/>
                  </a:spcBef>
                  <a:buFont typeface="+mj-lt"/>
                  <a:buAutoNum type="romanLcPeriod"/>
                </a:pPr>
                <a:endParaRPr lang="en-US" sz="1800" dirty="0">
                  <a:solidFill>
                    <a:schemeClr val="tx1"/>
                  </a:solidFill>
                </a:endParaRPr>
              </a:p>
              <a:p>
                <a:pPr algn="just">
                  <a:spcBef>
                    <a:spcPts val="600"/>
                  </a:spcBef>
                </a:pPr>
                <a:endParaRPr lang="en-US" sz="1800" dirty="0">
                  <a:solidFill>
                    <a:schemeClr val="tx1"/>
                  </a:solidFill>
                </a:endParaRPr>
              </a:p>
              <a:p>
                <a:pPr marL="0" indent="0" algn="just">
                  <a:spcBef>
                    <a:spcPts val="600"/>
                  </a:spcBef>
                  <a:buNone/>
                </a:pPr>
                <a:endParaRPr lang="en-US" sz="1800" dirty="0">
                  <a:solidFill>
                    <a:schemeClr val="tx1"/>
                  </a:solidFill>
                </a:endParaRPr>
              </a:p>
            </p:txBody>
          </p:sp>
        </mc:Choice>
        <mc:Fallback xmlns="">
          <p:sp>
            <p:nvSpPr>
              <p:cNvPr id="3" name="Content Placeholder 2">
                <a:extLst>
                  <a:ext uri="{FF2B5EF4-FFF2-40B4-BE49-F238E27FC236}">
                    <a16:creationId xmlns:a16="http://schemas.microsoft.com/office/drawing/2014/main" id="{9B2F2526-8B3D-48D5-97E2-97E0A0E02241}"/>
                  </a:ext>
                </a:extLst>
              </p:cNvPr>
              <p:cNvSpPr>
                <a:spLocks noGrp="1" noRot="1" noChangeAspect="1" noMove="1" noResize="1" noEditPoints="1" noAdjustHandles="1" noChangeArrowheads="1" noChangeShapeType="1" noTextEdit="1"/>
              </p:cNvSpPr>
              <p:nvPr>
                <p:ph idx="1"/>
              </p:nvPr>
            </p:nvSpPr>
            <p:spPr>
              <a:blipFill>
                <a:blip r:embed="rId2"/>
                <a:stretch>
                  <a:fillRect l="-370" t="-766" r="-37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AAC44087-5B6E-406D-803D-66F1E0D35AE0}"/>
              </a:ext>
            </a:extLst>
          </p:cNvPr>
          <p:cNvSpPr>
            <a:spLocks noGrp="1"/>
          </p:cNvSpPr>
          <p:nvPr>
            <p:ph type="sldNum" sz="quarter" idx="12"/>
          </p:nvPr>
        </p:nvSpPr>
        <p:spPr/>
        <p:txBody>
          <a:bodyPr/>
          <a:lstStyle/>
          <a:p>
            <a:fld id="{98783A6C-F2E5-470E-8F07-6DF2D28172F3}" type="slidenum">
              <a:rPr lang="en-US" smtClean="0"/>
              <a:t>9</a:t>
            </a:fld>
            <a:endParaRPr lang="en-US"/>
          </a:p>
        </p:txBody>
      </p:sp>
      <p:pic>
        <p:nvPicPr>
          <p:cNvPr id="7" name="Picture 6" descr="A number of mathematical equations&#10;&#10;Description automatically generated with medium confidence">
            <a:extLst>
              <a:ext uri="{FF2B5EF4-FFF2-40B4-BE49-F238E27FC236}">
                <a16:creationId xmlns:a16="http://schemas.microsoft.com/office/drawing/2014/main" id="{A7910728-8E21-DA34-EB4E-AD944B1FB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328" y="4650286"/>
            <a:ext cx="2057344" cy="896088"/>
          </a:xfrm>
          <a:prstGeom prst="rect">
            <a:avLst/>
          </a:prstGeom>
        </p:spPr>
      </p:pic>
      <p:sp>
        <p:nvSpPr>
          <p:cNvPr id="6" name="Footer Placeholder 4">
            <a:extLst>
              <a:ext uri="{FF2B5EF4-FFF2-40B4-BE49-F238E27FC236}">
                <a16:creationId xmlns:a16="http://schemas.microsoft.com/office/drawing/2014/main" id="{171C9DFD-112A-794E-2167-C9BB9D0AD7BB}"/>
              </a:ext>
            </a:extLst>
          </p:cNvPr>
          <p:cNvSpPr>
            <a:spLocks noGrp="1"/>
          </p:cNvSpPr>
          <p:nvPr>
            <p:ph type="ftr" sz="quarter" idx="11"/>
          </p:nvPr>
        </p:nvSpPr>
        <p:spPr>
          <a:xfrm>
            <a:off x="6852356" y="6330979"/>
            <a:ext cx="1834444"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320678469"/>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mes n">
      <a:majorFont>
        <a:latin typeface="Univers 67 CondensedBol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EE653 Approximate Method of Analysis</Template>
  <TotalTime>4696</TotalTime>
  <Words>7905</Words>
  <Application>Microsoft Macintosh PowerPoint</Application>
  <PresentationFormat>On-screen Show (4:3)</PresentationFormat>
  <Paragraphs>829</Paragraphs>
  <Slides>77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77</vt:i4>
      </vt:variant>
    </vt:vector>
  </HeadingPairs>
  <TitlesOfParts>
    <vt:vector size="88" baseType="lpstr">
      <vt:lpstr>Söhne</vt:lpstr>
      <vt:lpstr>Univers 65</vt:lpstr>
      <vt:lpstr>Univers 67 CondensedBold</vt:lpstr>
      <vt:lpstr>Arial</vt:lpstr>
      <vt:lpstr>Calibri</vt:lpstr>
      <vt:lpstr>Cambria Math</vt:lpstr>
      <vt:lpstr>Geneva</vt:lpstr>
      <vt:lpstr>Georgia</vt:lpstr>
      <vt:lpstr>Times</vt:lpstr>
      <vt:lpstr>Times New Roman</vt:lpstr>
      <vt:lpstr>PowerPoint</vt:lpstr>
      <vt:lpstr>Distribution System Analysis </vt:lpstr>
      <vt:lpstr>Distribution System Analysis</vt:lpstr>
      <vt:lpstr>1. Introduction</vt:lpstr>
      <vt:lpstr>2. Modeling of Source Impedance</vt:lpstr>
      <vt:lpstr>2. Modeling of Source Impedance</vt:lpstr>
      <vt:lpstr>3. Load Models</vt:lpstr>
      <vt:lpstr>3. Load Models</vt:lpstr>
      <vt:lpstr>3. Load Models</vt:lpstr>
      <vt:lpstr>3. Load Models</vt:lpstr>
      <vt:lpstr>3. Load Models</vt:lpstr>
      <vt:lpstr>4. Distributed Energy Resources (DERs)</vt:lpstr>
      <vt:lpstr>4. Distributed Energy Resources (DERs)</vt:lpstr>
      <vt:lpstr>4. Distributed Energy Resources (DERs)</vt:lpstr>
      <vt:lpstr>4. Distributed Energy Resources (DERs)</vt:lpstr>
      <vt:lpstr>4. Distributed Energy Resources (DERs)</vt:lpstr>
      <vt:lpstr>4. Distributed Energy Resources (DERs)</vt:lpstr>
      <vt:lpstr>4. Distributed Energy Resources (DERs)</vt:lpstr>
      <vt:lpstr>5. Power Flow Studies</vt:lpstr>
      <vt:lpstr>5. Power Flow Studies</vt:lpstr>
      <vt:lpstr>5. Power Flow Studies</vt:lpstr>
      <vt:lpstr>5. Power Flow Studies</vt:lpstr>
      <vt:lpstr>5. Power Flow Studies</vt:lpstr>
      <vt:lpstr>5. Power Flow Studies</vt:lpstr>
      <vt:lpstr>5. Power Flow Studies</vt:lpstr>
      <vt:lpstr>5. Power Flow Studies</vt:lpstr>
      <vt:lpstr>5. Power Flow Studies</vt:lpstr>
      <vt:lpstr>5. Power Flow Studies</vt:lpstr>
      <vt:lpstr>5. Power Flow Studies</vt:lpstr>
      <vt:lpstr>5. Power Flow Studies</vt:lpstr>
      <vt:lpstr>5. Power Flow Studies</vt:lpstr>
      <vt:lpstr>5. Power Flow Studies</vt:lpstr>
      <vt:lpstr>5. Power Flow Studies</vt:lpstr>
      <vt:lpstr>6. Voltage Regulation</vt:lpstr>
      <vt:lpstr>6. Voltage Regulation</vt:lpstr>
      <vt:lpstr>6. Voltage Regulation</vt:lpstr>
      <vt:lpstr>6. Voltage Regulation</vt:lpstr>
      <vt:lpstr>6. Voltage Regulation</vt:lpstr>
      <vt:lpstr>6. Voltage Regulation</vt:lpstr>
      <vt:lpstr>6. Voltage Regulation</vt:lpstr>
      <vt:lpstr>6. Voltage Regulation</vt:lpstr>
      <vt:lpstr>6. Voltage Regulation</vt:lpstr>
      <vt:lpstr>6. Voltage Regulation</vt:lpstr>
      <vt:lpstr>6. Voltage Regulation</vt:lpstr>
      <vt:lpstr>6. Voltage Regulation</vt:lpstr>
      <vt:lpstr>6. Voltage Regulation</vt:lpstr>
      <vt:lpstr>6. Voltage Regulation</vt:lpstr>
      <vt:lpstr>6. Voltage Regulation</vt:lpstr>
      <vt:lpstr>6. Voltage Regulation</vt:lpstr>
      <vt:lpstr>7. Fault Calculation</vt:lpstr>
      <vt:lpstr>7. Fault Calculation</vt:lpstr>
      <vt:lpstr>7.1 Prefault System</vt:lpstr>
      <vt:lpstr>7.1 Prefault System</vt:lpstr>
      <vt:lpstr>7.1 Prefault System</vt:lpstr>
      <vt:lpstr>7.1 Prefault System</vt:lpstr>
      <vt:lpstr>7.1 Prefault System</vt:lpstr>
      <vt:lpstr>7.2 Three – Phase Fault</vt:lpstr>
      <vt:lpstr>7.2 Three – Phase Fault</vt:lpstr>
      <vt:lpstr>7.2 Three – Phase Fault</vt:lpstr>
      <vt:lpstr>7.3 Double-Line-to-Ground (DLG) Fault</vt:lpstr>
      <vt:lpstr>7.3 Double-Line-to-Ground (DLG) Fault</vt:lpstr>
      <vt:lpstr>7.4 Single-Line-to-Ground (SLG) Fault</vt:lpstr>
      <vt:lpstr>7.4 Single-Line-to-Ground (SLG) Fault</vt:lpstr>
      <vt:lpstr>7.5 Line-to-Line (LL) Fault</vt:lpstr>
      <vt:lpstr>7.5 Line-to-Line (LL) Fault</vt:lpstr>
      <vt:lpstr>7.5 Line-to-Line (LL) Fault</vt:lpstr>
      <vt:lpstr>7.6 Symmetrical Component-based Fault Analysis</vt:lpstr>
      <vt:lpstr>7.6 Symmetrical Component-based Fault Analysis</vt:lpstr>
      <vt:lpstr>7.6 Symmetrical Component-based Fault Analysis</vt:lpstr>
      <vt:lpstr>7.6.1 Three-phase Fault</vt:lpstr>
      <vt:lpstr>7.6.2 DLG Fault</vt:lpstr>
      <vt:lpstr>7.6.2 DLG Fault</vt:lpstr>
      <vt:lpstr>7.6.2 DLG Fault</vt:lpstr>
      <vt:lpstr>7.6.3 SLG Fault</vt:lpstr>
      <vt:lpstr>7.6.3 SLG Fault</vt:lpstr>
      <vt:lpstr>7.6.4 LL Fault</vt:lpstr>
      <vt:lpstr>7.6.4 LL Fault</vt:lpstr>
      <vt:lpstr>Thank You!</vt:lpstr>
    </vt:vector>
  </TitlesOfParts>
  <Company>Iowa State University of Science and Technology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 </dc:title>
  <dc:creator>Tiwari, Prashant [E CPE]</dc:creator>
  <cp:lastModifiedBy>Wang, Zhaoyu [E CPE]</cp:lastModifiedBy>
  <cp:revision>31</cp:revision>
  <dcterms:created xsi:type="dcterms:W3CDTF">2022-12-20T23:57:39Z</dcterms:created>
  <dcterms:modified xsi:type="dcterms:W3CDTF">2023-10-05T14:55:15Z</dcterms:modified>
</cp:coreProperties>
</file>